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8" r:id="rId1"/>
  </p:sldMasterIdLst>
  <p:notesMasterIdLst>
    <p:notesMasterId r:id="rId28"/>
  </p:notesMasterIdLst>
  <p:sldIdLst>
    <p:sldId id="323" r:id="rId2"/>
    <p:sldId id="324" r:id="rId3"/>
    <p:sldId id="339" r:id="rId4"/>
    <p:sldId id="340" r:id="rId5"/>
    <p:sldId id="347" r:id="rId6"/>
    <p:sldId id="357" r:id="rId7"/>
    <p:sldId id="358" r:id="rId8"/>
    <p:sldId id="348" r:id="rId9"/>
    <p:sldId id="350" r:id="rId10"/>
    <p:sldId id="349" r:id="rId11"/>
    <p:sldId id="351" r:id="rId12"/>
    <p:sldId id="352" r:id="rId13"/>
    <p:sldId id="353" r:id="rId14"/>
    <p:sldId id="343" r:id="rId15"/>
    <p:sldId id="361" r:id="rId16"/>
    <p:sldId id="356" r:id="rId17"/>
    <p:sldId id="362" r:id="rId18"/>
    <p:sldId id="341" r:id="rId19"/>
    <p:sldId id="360" r:id="rId20"/>
    <p:sldId id="344" r:id="rId21"/>
    <p:sldId id="342" r:id="rId22"/>
    <p:sldId id="345" r:id="rId23"/>
    <p:sldId id="346" r:id="rId24"/>
    <p:sldId id="354" r:id="rId25"/>
    <p:sldId id="355" r:id="rId26"/>
    <p:sldId id="336" r:id="rId27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571" autoAdjust="0"/>
  </p:normalViewPr>
  <p:slideViewPr>
    <p:cSldViewPr>
      <p:cViewPr varScale="1">
        <p:scale>
          <a:sx n="66" d="100"/>
          <a:sy n="66" d="100"/>
        </p:scale>
        <p:origin x="-12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57A7D1-7164-40EE-8417-0CC79C4634CF}" type="datetimeFigureOut">
              <a:rPr lang="fr-FR"/>
              <a:pPr>
                <a:defRPr/>
              </a:pPr>
              <a:t>14/11/2015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B8C53F-7C1A-4970-851C-C745C4312C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10627-F014-4858-B60D-DF709289BCE7}" type="datetime1">
              <a:rPr lang="fr-FR" smtClean="0"/>
              <a:pPr>
                <a:defRPr/>
              </a:pPr>
              <a:t>14/11/2015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380-F9E3-4313-8CFA-9BC4D24C34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1E04C-B4D0-4F65-95EA-51462E029C0D}" type="datetime1">
              <a:rPr lang="fr-FR" smtClean="0"/>
              <a:pPr>
                <a:defRPr/>
              </a:pPr>
              <a:t>14/11/2015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F43DC-A1A9-422C-BD11-BD5BA5754A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A4029-1A92-4C28-9382-FD0C7E2AAE4F}" type="datetime1">
              <a:rPr lang="fr-FR" smtClean="0"/>
              <a:pPr>
                <a:defRPr/>
              </a:pPr>
              <a:t>14/11/2015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26A1-1419-4660-93CC-9090B5F698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44EE-59D6-4FDA-937D-AC5314B2EEEE}" type="datetime1">
              <a:rPr lang="fr-FR" smtClean="0"/>
              <a:pPr>
                <a:defRPr/>
              </a:pPr>
              <a:t>14/11/2015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4B37D-0E85-481B-AC3C-1EFA37118D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E2A26-68AF-4617-B1D0-E61885031D5C}" type="datetime1">
              <a:rPr lang="fr-FR" smtClean="0"/>
              <a:pPr>
                <a:defRPr/>
              </a:pPr>
              <a:t>14/11/2015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942C4-7C93-4FC6-8719-0C3EFAC4A1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D2FD2-CF88-4570-8D49-D9E82E2A78CF}" type="datetime1">
              <a:rPr lang="fr-FR" smtClean="0"/>
              <a:pPr>
                <a:defRPr/>
              </a:pPr>
              <a:t>14/11/2015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A3619-13B2-4674-96D4-46C06DD68F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F47AC-529D-41D9-9C24-07892D229108}" type="datetime1">
              <a:rPr lang="fr-FR" smtClean="0"/>
              <a:pPr>
                <a:defRPr/>
              </a:pPr>
              <a:t>14/11/2015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90FBB-4375-4DF3-BAAF-BC51B37631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26FA-23BC-444D-9024-3C4A09E83401}" type="datetime1">
              <a:rPr lang="fr-FR" smtClean="0"/>
              <a:pPr>
                <a:defRPr/>
              </a:pPr>
              <a:t>14/11/2015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7FB98-8962-4AE6-B187-E85630BFF0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5C3E3-6FCB-4426-9341-FD5C780F6BB9}" type="datetime1">
              <a:rPr lang="fr-FR" smtClean="0"/>
              <a:pPr>
                <a:defRPr/>
              </a:pPr>
              <a:t>14/11/2015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C325-FAAC-421A-BBA0-FBB471C8D2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8644-00A5-4035-AF8A-06CB9DDADB48}" type="datetime1">
              <a:rPr lang="fr-FR" smtClean="0"/>
              <a:pPr>
                <a:defRPr/>
              </a:pPr>
              <a:t>14/11/2015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BFA9-6B96-4DCA-B4EC-988697911E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rect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F769-C098-486F-93C6-2728B52AF58A}" type="datetime1">
              <a:rPr lang="fr-FR" smtClean="0"/>
              <a:pPr>
                <a:defRPr/>
              </a:pPr>
              <a:t>14/11/2015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8F15B-6FFE-4112-8987-F4E2B2CB20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30FCA8-DD5C-4601-AF42-DB9877B4EAB5}" type="datetime1">
              <a:rPr lang="fr-FR" smtClean="0"/>
              <a:pPr>
                <a:defRPr/>
              </a:pPr>
              <a:t>14/11/2015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6A0E75-D22A-4D70-966B-029B982E88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47" r:id="rId2"/>
    <p:sldLayoutId id="2147484056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7" r:id="rId9"/>
    <p:sldLayoutId id="2147484053" r:id="rId10"/>
    <p:sldLayoutId id="214748405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CHARTE%20USAGE%20DU%20PRATIQUANT%20VAE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Vélo à Assistance Electrique</a:t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123" name="Sous-titre 5"/>
          <p:cNvSpPr>
            <a:spLocks noGrp="1"/>
          </p:cNvSpPr>
          <p:nvPr>
            <p:ph type="subTitle" idx="1"/>
          </p:nvPr>
        </p:nvSpPr>
        <p:spPr>
          <a:xfrm>
            <a:off x="606425" y="2924175"/>
            <a:ext cx="7853363" cy="2217738"/>
          </a:xfrm>
        </p:spPr>
        <p:txBody>
          <a:bodyPr/>
          <a:lstStyle/>
          <a:p>
            <a:pPr marR="0" eaLnBrk="1" hangingPunct="1"/>
            <a:r>
              <a:rPr lang="fr-FR" sz="2200" dirty="0" smtClean="0"/>
              <a:t>Rencontre  des clubs ardéchois</a:t>
            </a:r>
          </a:p>
          <a:p>
            <a:pPr marR="0" eaLnBrk="1" hangingPunct="1"/>
            <a:r>
              <a:rPr lang="fr-FR" sz="2200" dirty="0" smtClean="0"/>
              <a:t>Guilherand Granges</a:t>
            </a:r>
          </a:p>
          <a:p>
            <a:pPr marR="0" eaLnBrk="1" hangingPunct="1"/>
            <a:r>
              <a:rPr lang="fr-FR" sz="2200" dirty="0" smtClean="0"/>
              <a:t>Vendredi  13 novembre 2015</a:t>
            </a:r>
          </a:p>
          <a:p>
            <a:pPr marR="0" eaLnBrk="1" hangingPunct="1"/>
            <a:endParaRPr lang="fr-FR" sz="2200" dirty="0" smtClean="0"/>
          </a:p>
          <a:p>
            <a:pPr marR="0" eaLnBrk="1" hangingPunct="1"/>
            <a:r>
              <a:rPr lang="fr-FR" sz="2200" dirty="0" smtClean="0"/>
              <a:t>Michel Lhardy </a:t>
            </a:r>
          </a:p>
          <a:p>
            <a:pPr marR="0" eaLnBrk="1" hangingPunct="1"/>
            <a:endParaRPr lang="fr-FR" sz="2200" dirty="0" smtClean="0"/>
          </a:p>
        </p:txBody>
      </p:sp>
      <p:pic>
        <p:nvPicPr>
          <p:cNvPr id="5124" name="Picture 11" descr="logo codep couleur 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5373688"/>
            <a:ext cx="8477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logo_quadri_ss_filet"/>
          <p:cNvPicPr>
            <a:picLocks noChangeAspect="1" noChangeArrowheads="1"/>
          </p:cNvPicPr>
          <p:nvPr/>
        </p:nvPicPr>
        <p:blipFill>
          <a:blip r:embed="rId3" cstate="print"/>
          <a:srcRect l="5054" r="2527"/>
          <a:stretch>
            <a:fillRect/>
          </a:stretch>
        </p:blipFill>
        <p:spPr bwMode="auto">
          <a:xfrm>
            <a:off x="250825" y="5805488"/>
            <a:ext cx="11191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3848" y="6135687"/>
            <a:ext cx="29416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www.codep07.com</a:t>
            </a:r>
            <a:endParaRPr lang="fr-FR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 6" descr="vae-vill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780928"/>
            <a:ext cx="2731022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VTT</a:t>
            </a:r>
            <a:endParaRPr lang="fr-FR" dirty="0"/>
          </a:p>
        </p:txBody>
      </p:sp>
      <p:pic>
        <p:nvPicPr>
          <p:cNvPr id="4" name="Espace réservé du contenu 3" descr="VAE-VT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8468" y="1935163"/>
            <a:ext cx="6027064" cy="4389437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VTT tout suspendu</a:t>
            </a:r>
            <a:endParaRPr lang="fr-FR" dirty="0"/>
          </a:p>
        </p:txBody>
      </p:sp>
      <p:pic>
        <p:nvPicPr>
          <p:cNvPr id="4" name="Espace réservé du contenu 3" descr="VAE-VTT-trai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8103" y="1935163"/>
            <a:ext cx="5847793" cy="4389437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VAE route</a:t>
            </a:r>
            <a:endParaRPr lang="fr-FR" dirty="0"/>
          </a:p>
        </p:txBody>
      </p:sp>
      <p:pic>
        <p:nvPicPr>
          <p:cNvPr id="4" name="Espace réservé du contenu 3" descr="VAE-routeloisi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3802" y="1935163"/>
            <a:ext cx="6036395" cy="4389437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VAE route - </a:t>
            </a:r>
            <a:r>
              <a:rPr lang="fr-FR" dirty="0" err="1" smtClean="0"/>
              <a:t>Vivax</a:t>
            </a:r>
            <a:endParaRPr lang="fr-FR" dirty="0"/>
          </a:p>
        </p:txBody>
      </p:sp>
      <p:pic>
        <p:nvPicPr>
          <p:cNvPr id="7" name="Image 6" descr="vivax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564904"/>
            <a:ext cx="6050805" cy="3254022"/>
          </a:xfrm>
          <a:prstGeom prst="rect">
            <a:avLst/>
          </a:prstGeom>
        </p:spPr>
      </p:pic>
      <p:pic>
        <p:nvPicPr>
          <p:cNvPr id="6" name="Espace réservé du contenu 5" descr="vivax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56176" y="1340768"/>
            <a:ext cx="2697714" cy="3086368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Avantages du VAE / Voiture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VAE est principalement utilisé comme moyen de transport doux et non polluant en milieu urbain et </a:t>
            </a:r>
            <a:r>
              <a:rPr lang="fr-FR" dirty="0" err="1" smtClean="0"/>
              <a:t>inter-urbain</a:t>
            </a:r>
            <a:r>
              <a:rPr lang="fr-FR" dirty="0" smtClean="0"/>
              <a:t> </a:t>
            </a:r>
          </a:p>
          <a:p>
            <a:r>
              <a:rPr lang="fr-FR" dirty="0" smtClean="0"/>
              <a:t>L’alternative à la voiture pour des petits déplacements</a:t>
            </a:r>
          </a:p>
          <a:p>
            <a:pPr lvl="1"/>
            <a:r>
              <a:rPr lang="fr-FR" dirty="0" smtClean="0"/>
              <a:t>50 % des trajets &lt; 3 km</a:t>
            </a:r>
          </a:p>
          <a:p>
            <a:r>
              <a:rPr lang="fr-FR" dirty="0" smtClean="0"/>
              <a:t>Déplacement sans trop d’efforts</a:t>
            </a:r>
          </a:p>
          <a:p>
            <a:r>
              <a:rPr lang="fr-FR" dirty="0" smtClean="0"/>
              <a:t>Substantielles économies d’énergie et d’argent</a:t>
            </a:r>
          </a:p>
          <a:p>
            <a:r>
              <a:rPr lang="fr-FR" dirty="0" smtClean="0"/>
              <a:t>Réduction de son empreinte carbone</a:t>
            </a:r>
          </a:p>
          <a:p>
            <a:r>
              <a:rPr lang="fr-FR" dirty="0" smtClean="0"/>
              <a:t>En ville stationnement facile et gratuit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Plus loin, plus vite, moins cher</a:t>
            </a:r>
            <a:endParaRPr lang="fr-FR" dirty="0"/>
          </a:p>
        </p:txBody>
      </p:sp>
      <p:pic>
        <p:nvPicPr>
          <p:cNvPr id="6" name="Espace réservé du contenu 5" descr="etude-6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954981"/>
            <a:ext cx="4038600" cy="2365676"/>
          </a:xfrm>
        </p:spPr>
      </p:pic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Motivations d’achat :</a:t>
            </a:r>
          </a:p>
          <a:p>
            <a:r>
              <a:rPr lang="fr-FR" sz="2400" dirty="0" smtClean="0"/>
              <a:t>Moins cher qu’une voiture (Fr, </a:t>
            </a:r>
            <a:r>
              <a:rPr lang="fr-FR" sz="2400" dirty="0" err="1" smtClean="0"/>
              <a:t>Sp</a:t>
            </a:r>
            <a:r>
              <a:rPr lang="fr-FR" sz="2400" dirty="0" smtClean="0"/>
              <a:t>, </a:t>
            </a:r>
            <a:r>
              <a:rPr lang="fr-FR" sz="2400" dirty="0" err="1" smtClean="0"/>
              <a:t>Uk</a:t>
            </a:r>
            <a:r>
              <a:rPr lang="fr-FR" sz="2400" dirty="0" smtClean="0"/>
              <a:t>) ou mieux adaptés à leur besoin qu’un vélo mécanique (</a:t>
            </a:r>
            <a:r>
              <a:rPr lang="fr-FR" sz="2400" dirty="0" err="1" smtClean="0"/>
              <a:t>Nl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Bien adapté à un usage fréquent (45%)</a:t>
            </a:r>
          </a:p>
          <a:p>
            <a:r>
              <a:rPr lang="fr-FR" sz="2400" dirty="0" smtClean="0"/>
              <a:t>Image positive : pratique, bon marché, sain</a:t>
            </a:r>
          </a:p>
          <a:p>
            <a:r>
              <a:rPr lang="fr-FR" sz="2400" dirty="0" smtClean="0"/>
              <a:t>Image mitigée des transports en commun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788024" y="544522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source « © 6t - bureau de recherche » - février 2015</a:t>
            </a:r>
          </a:p>
          <a:p>
            <a:endParaRPr lang="fr-FR" sz="12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716016" y="2276872"/>
            <a:ext cx="374796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fr-FR" b="1" dirty="0" smtClean="0">
                <a:solidFill>
                  <a:prstClr val="black"/>
                </a:solidFill>
                <a:latin typeface="Constantia"/>
                <a:cs typeface="+mn-cs"/>
              </a:rPr>
              <a:t>Le mode le plus rapide dans les zones urbaines (19 km/h)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Inconvénients du VAE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163"/>
            <a:ext cx="8435280" cy="4389437"/>
          </a:xfrm>
        </p:spPr>
        <p:txBody>
          <a:bodyPr/>
          <a:lstStyle/>
          <a:p>
            <a:r>
              <a:rPr lang="fr-FR" dirty="0" smtClean="0"/>
              <a:t>Autonomie limitée par la performance de la batterie</a:t>
            </a:r>
          </a:p>
          <a:p>
            <a:pPr lvl="1"/>
            <a:r>
              <a:rPr lang="fr-FR" dirty="0" smtClean="0"/>
              <a:t>25 km à 120 km selon intensité assistance, vent, relief …</a:t>
            </a:r>
          </a:p>
          <a:p>
            <a:r>
              <a:rPr lang="fr-FR" dirty="0" smtClean="0"/>
              <a:t>Poids important sans assistance (batterie vide ou panne)</a:t>
            </a:r>
          </a:p>
          <a:p>
            <a:r>
              <a:rPr lang="fr-FR" dirty="0" smtClean="0"/>
              <a:t>Difficulté de réparer une crevaison roue arrière pour les VAE avec moteur dans la roue arrière</a:t>
            </a:r>
          </a:p>
          <a:p>
            <a:r>
              <a:rPr lang="fr-FR" dirty="0" smtClean="0"/>
              <a:t>Direction alourdie et instable si moteur dans la roue avant</a:t>
            </a:r>
          </a:p>
          <a:p>
            <a:r>
              <a:rPr lang="fr-FR" dirty="0" smtClean="0"/>
              <a:t>Prix d’achat conséquent pour un bon VAE (2500 €)</a:t>
            </a:r>
          </a:p>
          <a:p>
            <a:r>
              <a:rPr lang="fr-FR" dirty="0" smtClean="0"/>
              <a:t>Prix de remplacement de la batterie (500 € à 700 €) </a:t>
            </a:r>
          </a:p>
          <a:p>
            <a:pPr lvl="1"/>
            <a:r>
              <a:rPr lang="fr-FR" dirty="0" smtClean="0"/>
              <a:t>Baisse des performances de 10% à 15% par an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352928" cy="2082536"/>
          </a:xfrm>
        </p:spPr>
        <p:txBody>
          <a:bodyPr/>
          <a:lstStyle/>
          <a:p>
            <a:pPr algn="ctr"/>
            <a:r>
              <a:rPr lang="fr-FR" dirty="0" smtClean="0"/>
              <a:t>Mais pourquoi parler du VAE dans nos clubs ?</a:t>
            </a:r>
            <a:endParaRPr lang="fr-FR" dirty="0"/>
          </a:p>
        </p:txBody>
      </p:sp>
      <p:pic>
        <p:nvPicPr>
          <p:cNvPr id="7" name="Image 6" descr="VAE-VTT-trai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797152"/>
            <a:ext cx="2110506" cy="1584176"/>
          </a:xfrm>
          <a:prstGeom prst="rect">
            <a:avLst/>
          </a:prstGeom>
        </p:spPr>
      </p:pic>
      <p:pic>
        <p:nvPicPr>
          <p:cNvPr id="8" name="Image 7" descr="VAE-routeloisi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9890" y="4797152"/>
            <a:ext cx="2178574" cy="1584176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parler du VAE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A coté du vélo de ville ou pour se rendre au travail les autres cas d’utilisation nous concernent directement</a:t>
            </a:r>
          </a:p>
          <a:p>
            <a:r>
              <a:rPr lang="fr-FR" dirty="0" smtClean="0"/>
              <a:t>Pour  des personnes en faible condition physique</a:t>
            </a:r>
          </a:p>
          <a:p>
            <a:pPr lvl="1"/>
            <a:r>
              <a:rPr lang="fr-FR" dirty="0" smtClean="0"/>
              <a:t>A cause du vieillissement</a:t>
            </a:r>
          </a:p>
          <a:p>
            <a:pPr lvl="1"/>
            <a:r>
              <a:rPr lang="fr-FR" dirty="0" smtClean="0"/>
              <a:t>Suite à des problèmes de santé ponctuels</a:t>
            </a:r>
          </a:p>
          <a:p>
            <a:r>
              <a:rPr lang="fr-FR" dirty="0" smtClean="0"/>
              <a:t>Partager le plaisir du vélo avec son conjoint</a:t>
            </a:r>
          </a:p>
          <a:p>
            <a:pPr lvl="1"/>
            <a:r>
              <a:rPr lang="fr-FR" dirty="0" smtClean="0"/>
              <a:t>Pratiquants occasionnels ou de condition physique très différentes</a:t>
            </a:r>
          </a:p>
          <a:p>
            <a:r>
              <a:rPr lang="fr-FR" dirty="0" smtClean="0"/>
              <a:t>La promenade arrive en deuxième motif de déplacement après le trajet domicile/travail </a:t>
            </a:r>
            <a:r>
              <a:rPr lang="fr-FR" sz="1600" dirty="0" smtClean="0"/>
              <a:t>(Etude 6T)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parler du VAE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Nous allons rencontrer  de plus en plus de VAE</a:t>
            </a:r>
          </a:p>
          <a:p>
            <a:r>
              <a:rPr lang="fr-FR" dirty="0" smtClean="0"/>
              <a:t>Sur nos routes d’entrainement</a:t>
            </a:r>
          </a:p>
          <a:p>
            <a:pPr lvl="1"/>
            <a:r>
              <a:rPr lang="fr-FR" dirty="0" smtClean="0"/>
              <a:t>Nouveaux cyclistes</a:t>
            </a:r>
          </a:p>
          <a:p>
            <a:pPr lvl="1"/>
            <a:r>
              <a:rPr lang="fr-FR" dirty="0" smtClean="0"/>
              <a:t>Conjoint de cyclistes non VAE</a:t>
            </a:r>
          </a:p>
          <a:p>
            <a:r>
              <a:rPr lang="fr-FR" dirty="0" smtClean="0"/>
              <a:t>Dans les grands cols mythiques :</a:t>
            </a:r>
          </a:p>
          <a:p>
            <a:pPr lvl="1"/>
            <a:r>
              <a:rPr lang="fr-FR" dirty="0" smtClean="0"/>
              <a:t>Possibilité de faire le Ventoux ou le Galibier sans trop d’effort !</a:t>
            </a:r>
          </a:p>
          <a:p>
            <a:pPr lvl="1"/>
            <a:r>
              <a:rPr lang="fr-FR" dirty="0" smtClean="0"/>
              <a:t>En itinérance (via des prestataires ou en autonomie)</a:t>
            </a:r>
          </a:p>
          <a:p>
            <a:r>
              <a:rPr lang="fr-FR" dirty="0" smtClean="0"/>
              <a:t>Dans les stations de montagne (sentiers VTT)</a:t>
            </a:r>
          </a:p>
          <a:p>
            <a:pPr lvl="1"/>
            <a:r>
              <a:rPr lang="fr-FR" dirty="0" smtClean="0"/>
              <a:t>Les stations de ski ont vite compris l’intérêt à promouvoir le VTT-électrique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VAE : définition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VAE ou Vélo à Assistance Electrique est un vélo complet équipé en plus d’un moteur électrique , d’une batterie rechargeable , de capteurs et d’un contrôleur</a:t>
            </a:r>
          </a:p>
          <a:p>
            <a:r>
              <a:rPr lang="fr-FR" dirty="0" smtClean="0"/>
              <a:t>L’assistance n’intervient que pour fournir un complément au pédalage du cycliste</a:t>
            </a:r>
          </a:p>
          <a:p>
            <a:pPr lvl="1"/>
            <a:r>
              <a:rPr lang="fr-FR" dirty="0" smtClean="0"/>
              <a:t>Contrairement aux cyclomoteurs, e-solex, ou trottinettes électriques</a:t>
            </a:r>
          </a:p>
          <a:p>
            <a:r>
              <a:rPr lang="fr-FR" dirty="0" smtClean="0"/>
              <a:t>Le niveau d’assistance est réglable  en plusieurs paliers de zéro  au maximum (de 3 à 6 selon les modèles)</a:t>
            </a:r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Position de la FFCT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Avant la prise de licence VAE n’était acceptée que  une  personne faisant état de difficultés lié à l’état de santé ou à l’âge</a:t>
            </a:r>
          </a:p>
          <a:p>
            <a:pPr lvl="1"/>
            <a:r>
              <a:rPr lang="fr-FR" dirty="0" smtClean="0"/>
              <a:t>Déclaration sur l’honneur du président du club</a:t>
            </a:r>
          </a:p>
          <a:p>
            <a:r>
              <a:rPr lang="fr-FR" dirty="0" smtClean="0"/>
              <a:t>Depuis le 20 mars 2105 ouverture de cette pratique pour tous les licenciés FFCT</a:t>
            </a:r>
          </a:p>
          <a:p>
            <a:pPr lvl="1"/>
            <a:r>
              <a:rPr lang="fr-FR" dirty="0" smtClean="0"/>
              <a:t>L’assureur prend en compte la pratique du VAE</a:t>
            </a:r>
          </a:p>
          <a:p>
            <a:pPr lvl="1"/>
            <a:r>
              <a:rPr lang="fr-FR" dirty="0" smtClean="0"/>
              <a:t>Accueil dans les sorties clubs et manifestations des pratiquants VAE non-licenciés (options à souscrire)</a:t>
            </a:r>
          </a:p>
          <a:p>
            <a:pPr lvl="1"/>
            <a:r>
              <a:rPr lang="fr-FR" dirty="0" smtClean="0"/>
              <a:t>Charte du pratiquant VAE à faire signer par le club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Exclusions du VAE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choix est laissé aux organisateurs d’accepter ou de refuser les VAE dans leurs manifestations</a:t>
            </a:r>
          </a:p>
          <a:p>
            <a:pPr lvl="1"/>
            <a:r>
              <a:rPr lang="fr-FR" dirty="0" smtClean="0"/>
              <a:t>Ex : Ardéchoise</a:t>
            </a:r>
          </a:p>
          <a:p>
            <a:r>
              <a:rPr lang="fr-FR" dirty="0" smtClean="0"/>
              <a:t>Diagonale, Brevet randonneur, Brevet de longue distance, </a:t>
            </a:r>
            <a:r>
              <a:rPr lang="fr-FR" dirty="0" err="1" smtClean="0"/>
              <a:t>Audax</a:t>
            </a:r>
            <a:r>
              <a:rPr lang="fr-FR" dirty="0" smtClean="0"/>
              <a:t>, Flèches, </a:t>
            </a:r>
            <a:r>
              <a:rPr lang="fr-FR" dirty="0" err="1" smtClean="0"/>
              <a:t>Cyclomontagnardes</a:t>
            </a:r>
            <a:endParaRPr lang="fr-FR" dirty="0" smtClean="0"/>
          </a:p>
          <a:p>
            <a:r>
              <a:rPr lang="fr-FR" dirty="0" smtClean="0"/>
              <a:t>Manifestations jeunes, Ecole de cyclotourisme Critérium, BER, Aiglon </a:t>
            </a:r>
            <a:r>
              <a:rPr lang="fr-FR" dirty="0" err="1" smtClean="0"/>
              <a:t>Audax</a:t>
            </a:r>
            <a:r>
              <a:rPr lang="fr-FR" dirty="0" smtClean="0"/>
              <a:t>, et certaines  organisations de VTT « sportif »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Documentation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Disponibles sur le site intranet de la FFCT (GILDA)</a:t>
            </a:r>
          </a:p>
          <a:p>
            <a:r>
              <a:rPr lang="fr-FR" dirty="0" smtClean="0"/>
              <a:t>Rubrique Gestion Documentaire</a:t>
            </a:r>
          </a:p>
          <a:p>
            <a:pPr lvl="1"/>
            <a:r>
              <a:rPr lang="fr-FR" dirty="0" smtClean="0"/>
              <a:t>Dossier  « Commissions fédérales »</a:t>
            </a:r>
          </a:p>
          <a:p>
            <a:pPr lvl="2"/>
            <a:r>
              <a:rPr lang="fr-FR" dirty="0" smtClean="0"/>
              <a:t>Répertoire « </a:t>
            </a:r>
            <a:r>
              <a:rPr lang="fr-FR" dirty="0" err="1" smtClean="0"/>
              <a:t>Assurrances</a:t>
            </a:r>
            <a:r>
              <a:rPr lang="fr-FR" dirty="0" smtClean="0"/>
              <a:t> »</a:t>
            </a:r>
          </a:p>
          <a:p>
            <a:pPr lvl="3"/>
            <a:r>
              <a:rPr lang="fr-FR" dirty="0" smtClean="0"/>
              <a:t>Sous répertoire « VAE »</a:t>
            </a:r>
          </a:p>
          <a:p>
            <a:r>
              <a:rPr lang="fr-FR" dirty="0" smtClean="0"/>
              <a:t>Trois documents :</a:t>
            </a:r>
          </a:p>
          <a:p>
            <a:pPr lvl="1"/>
            <a:r>
              <a:rPr lang="fr-FR" dirty="0" smtClean="0">
                <a:hlinkClick r:id="rId2" action="ppaction://hlinkfile"/>
              </a:rPr>
              <a:t>Charte d’usage du pratiquant VAE.pdf</a:t>
            </a:r>
            <a:endParaRPr lang="fr-FR" dirty="0" smtClean="0"/>
          </a:p>
          <a:p>
            <a:pPr lvl="1"/>
            <a:r>
              <a:rPr lang="fr-FR" dirty="0" smtClean="0"/>
              <a:t>Le vélo à assistance électrique_VAE.pdf</a:t>
            </a:r>
          </a:p>
          <a:p>
            <a:pPr lvl="1"/>
            <a:r>
              <a:rPr lang="fr-FR" dirty="0" smtClean="0"/>
              <a:t>Le VAE en France et ses aspects techniques.pdf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Charte d’usage du pratiquant VAE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Le licencié pratiquant le VAE s’engage dans son utilisation :</a:t>
            </a:r>
          </a:p>
          <a:p>
            <a:r>
              <a:rPr lang="fr-FR" dirty="0" smtClean="0"/>
              <a:t>à respecter les principes fondamentaux du cyclotourisme.</a:t>
            </a:r>
          </a:p>
          <a:p>
            <a:r>
              <a:rPr lang="fr-FR" dirty="0" smtClean="0"/>
              <a:t>à ne pas modifier son vélo à assistance électrique afin que celui-ci conserve son fonctionnement d’assistance limité à 25km/h</a:t>
            </a:r>
          </a:p>
          <a:p>
            <a:r>
              <a:rPr lang="fr-FR" dirty="0" smtClean="0"/>
              <a:t>à respecter la vitesse des groupes fréquentés</a:t>
            </a:r>
          </a:p>
          <a:p>
            <a:r>
              <a:rPr lang="fr-FR" dirty="0" smtClean="0"/>
              <a:t>à ne pas lui servir d’entraineur.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Accueils des pratiquants VAE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Nous vous recommandons une approche ouverte et favorisant le dialogue</a:t>
            </a:r>
          </a:p>
          <a:p>
            <a:r>
              <a:rPr lang="fr-FR" dirty="0" smtClean="0"/>
              <a:t>Cas le plus facile : licencié existant passant au VAE pour raison de santé</a:t>
            </a:r>
          </a:p>
          <a:p>
            <a:r>
              <a:rPr lang="fr-FR" dirty="0" smtClean="0"/>
              <a:t>Nouveau licencié :</a:t>
            </a:r>
          </a:p>
          <a:p>
            <a:pPr lvl="1"/>
            <a:r>
              <a:rPr lang="fr-FR" dirty="0" smtClean="0"/>
              <a:t>Préparer son intégration dans un groupe adapté</a:t>
            </a:r>
          </a:p>
          <a:p>
            <a:pPr lvl="1"/>
            <a:r>
              <a:rPr lang="fr-FR" dirty="0" smtClean="0"/>
              <a:t>Phase d’apprentissage nécessaire pour rouler en peloton</a:t>
            </a:r>
          </a:p>
          <a:p>
            <a:pPr lvl="1"/>
            <a:r>
              <a:rPr lang="fr-FR" dirty="0" smtClean="0"/>
              <a:t>Comportement vis-à-vis des autres pratiquants</a:t>
            </a:r>
          </a:p>
          <a:p>
            <a:r>
              <a:rPr lang="fr-FR" dirty="0" smtClean="0"/>
              <a:t>A suivre ….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Conseils sur le choix d’un VAE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N’achetez pas sans avoir essayé votre vélo</a:t>
            </a:r>
          </a:p>
          <a:p>
            <a:r>
              <a:rPr lang="fr-FR" dirty="0" smtClean="0"/>
              <a:t>Essayez plusieurs modèles différents (surtout par le type de moteur)</a:t>
            </a:r>
          </a:p>
          <a:p>
            <a:r>
              <a:rPr lang="fr-FR" dirty="0" smtClean="0"/>
              <a:t>En dessous de 700 € fiabilité et durée de vie limitée</a:t>
            </a:r>
          </a:p>
          <a:p>
            <a:r>
              <a:rPr lang="fr-FR" dirty="0" smtClean="0"/>
              <a:t>Renseignez vous  sur internet </a:t>
            </a:r>
          </a:p>
          <a:p>
            <a:r>
              <a:rPr lang="fr-FR" dirty="0" smtClean="0"/>
              <a:t>Choix différent si uniquement vélo de route, VTT ou bien usage multiples</a:t>
            </a:r>
          </a:p>
          <a:p>
            <a:r>
              <a:rPr lang="fr-FR" dirty="0" smtClean="0"/>
              <a:t>Si grande distance envisagée prévoir batterie grande capacité et/ou une batterie de rechange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25603" name="Sous-titre 5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2216150"/>
          </a:xfrm>
        </p:spPr>
        <p:txBody>
          <a:bodyPr/>
          <a:lstStyle/>
          <a:p>
            <a:pPr marR="0" eaLnBrk="1" hangingPunct="1"/>
            <a:endParaRPr lang="fr-FR" sz="2200" dirty="0" smtClean="0"/>
          </a:p>
          <a:p>
            <a:pPr marR="0" eaLnBrk="1" hangingPunct="1"/>
            <a:r>
              <a:rPr lang="fr-FR" sz="2200" dirty="0" smtClean="0"/>
              <a:t>Michel Lhardy</a:t>
            </a:r>
          </a:p>
        </p:txBody>
      </p:sp>
      <p:pic>
        <p:nvPicPr>
          <p:cNvPr id="4" name="Picture 11" descr="logo codep couleur 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5373688"/>
            <a:ext cx="8477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logo_quadri_ss_filet"/>
          <p:cNvPicPr>
            <a:picLocks noChangeAspect="1" noChangeArrowheads="1"/>
          </p:cNvPicPr>
          <p:nvPr/>
        </p:nvPicPr>
        <p:blipFill>
          <a:blip r:embed="rId3" cstate="print"/>
          <a:srcRect l="5054" r="2527"/>
          <a:stretch>
            <a:fillRect/>
          </a:stretch>
        </p:blipFill>
        <p:spPr bwMode="auto">
          <a:xfrm>
            <a:off x="250825" y="5805488"/>
            <a:ext cx="11191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03848" y="6135687"/>
            <a:ext cx="29416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www.codep07.com</a:t>
            </a:r>
            <a:endParaRPr lang="fr-FR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Norme du VAE en Europe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Directive européenne 92/61/EEC impose de respecter les caractéristiques suivantes :</a:t>
            </a:r>
          </a:p>
          <a:p>
            <a:pPr lvl="1"/>
            <a:r>
              <a:rPr lang="fr-FR" dirty="0" smtClean="0"/>
              <a:t>assistance uniquement au pédalage</a:t>
            </a:r>
          </a:p>
          <a:p>
            <a:pPr lvl="1"/>
            <a:r>
              <a:rPr lang="fr-FR" dirty="0" smtClean="0"/>
              <a:t>l'assistance se coupe au-dessus de 25 km/h</a:t>
            </a:r>
          </a:p>
          <a:p>
            <a:pPr lvl="1"/>
            <a:r>
              <a:rPr lang="fr-FR" dirty="0" smtClean="0"/>
              <a:t>moteur d'une puissance inférieure à 250 W</a:t>
            </a:r>
          </a:p>
          <a:p>
            <a:r>
              <a:rPr lang="fr-FR" dirty="0" smtClean="0"/>
              <a:t>Le VAE entre dans la catégorie cycle </a:t>
            </a:r>
          </a:p>
          <a:p>
            <a:pPr lvl="2"/>
            <a:r>
              <a:rPr lang="fr-FR" dirty="0" smtClean="0"/>
              <a:t>Pas de permis, ni assurance, pas de points perdus ! </a:t>
            </a:r>
          </a:p>
          <a:p>
            <a:r>
              <a:rPr lang="fr-FR" dirty="0" smtClean="0"/>
              <a:t>VAE plus puissants (45 km/h) = cyclomoteurs</a:t>
            </a:r>
          </a:p>
          <a:p>
            <a:pPr lvl="1"/>
            <a:r>
              <a:rPr lang="fr-FR" dirty="0" smtClean="0"/>
              <a:t>Port d’un casque moto, immatriculation et assurance obligatoire …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marché en forte croissance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Marché du vélo en France : 2 977 600 en 2014 </a:t>
            </a:r>
          </a:p>
          <a:p>
            <a:pPr lvl="1"/>
            <a:r>
              <a:rPr lang="fr-FR" dirty="0" smtClean="0"/>
              <a:t>+7% / 2013</a:t>
            </a:r>
          </a:p>
          <a:p>
            <a:r>
              <a:rPr lang="fr-FR" dirty="0" smtClean="0"/>
              <a:t>Le marché VAE :</a:t>
            </a:r>
          </a:p>
          <a:p>
            <a:pPr lvl="1"/>
            <a:r>
              <a:rPr lang="fr-FR" dirty="0" smtClean="0"/>
              <a:t>En 2005 : 3 900 unités vendues</a:t>
            </a:r>
          </a:p>
          <a:p>
            <a:pPr lvl="1"/>
            <a:r>
              <a:rPr lang="fr-FR" dirty="0" smtClean="0"/>
              <a:t>En 2014 : 77 500 soit +37% / 2013 </a:t>
            </a:r>
          </a:p>
          <a:p>
            <a:r>
              <a:rPr lang="fr-FR" dirty="0" smtClean="0"/>
              <a:t>En Europe  (2013)</a:t>
            </a:r>
          </a:p>
          <a:p>
            <a:pPr lvl="1"/>
            <a:r>
              <a:rPr lang="fr-FR" dirty="0" smtClean="0"/>
              <a:t>Le cap du million d’unités franchit en 2013</a:t>
            </a:r>
          </a:p>
          <a:p>
            <a:pPr lvl="1"/>
            <a:r>
              <a:rPr lang="fr-FR" dirty="0" smtClean="0"/>
              <a:t>Allemagne : 410 000 unités (40% du marché)</a:t>
            </a:r>
          </a:p>
          <a:p>
            <a:pPr lvl="1"/>
            <a:r>
              <a:rPr lang="fr-FR" dirty="0" smtClean="0"/>
              <a:t>Pays Bas : 192 000 unités (19%)</a:t>
            </a:r>
          </a:p>
          <a:p>
            <a:pPr lvl="1"/>
            <a:r>
              <a:rPr lang="fr-FR" dirty="0" smtClean="0"/>
              <a:t>France : 56 000 (5%) </a:t>
            </a:r>
          </a:p>
          <a:p>
            <a:pPr lvl="1">
              <a:buNone/>
            </a:pPr>
            <a:r>
              <a:rPr lang="fr-FR" dirty="0" smtClean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solutions proposées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VAE est décliné selon plusieurs types</a:t>
            </a:r>
          </a:p>
          <a:p>
            <a:pPr lvl="1"/>
            <a:r>
              <a:rPr lang="fr-FR" dirty="0" smtClean="0"/>
              <a:t>Vélo de ville – VTC – VTT ou Vélo de course</a:t>
            </a:r>
          </a:p>
          <a:p>
            <a:r>
              <a:rPr lang="fr-FR" dirty="0" smtClean="0"/>
              <a:t>Budget : de 600 € à 6 000 €</a:t>
            </a:r>
          </a:p>
          <a:p>
            <a:r>
              <a:rPr lang="fr-FR" dirty="0" smtClean="0"/>
              <a:t>Assistance :</a:t>
            </a:r>
          </a:p>
          <a:p>
            <a:pPr lvl="1"/>
            <a:r>
              <a:rPr lang="fr-FR" dirty="0" smtClean="0"/>
              <a:t>En entrée de gamme un capteur de pédalage simple </a:t>
            </a:r>
          </a:p>
          <a:p>
            <a:pPr lvl="2"/>
            <a:r>
              <a:rPr lang="fr-FR" dirty="0" smtClean="0"/>
              <a:t>Fonctionnement en tout ou rien</a:t>
            </a:r>
          </a:p>
          <a:p>
            <a:pPr lvl="2"/>
            <a:r>
              <a:rPr lang="fr-FR" dirty="0" smtClean="0"/>
              <a:t>Mal conçue peut rendre le vélo moins facile à contrôler</a:t>
            </a:r>
          </a:p>
          <a:p>
            <a:pPr lvl="1"/>
            <a:r>
              <a:rPr lang="fr-FR" dirty="0" smtClean="0"/>
              <a:t>En milieu-haut de gamme capteurs de couple, vitesse et  cadence</a:t>
            </a:r>
          </a:p>
          <a:p>
            <a:pPr lvl="2"/>
            <a:r>
              <a:rPr lang="fr-FR" dirty="0" smtClean="0"/>
              <a:t>Une assistance progressive selon l’effort fourni par le cycliste</a:t>
            </a:r>
          </a:p>
          <a:p>
            <a:pPr lvl="2"/>
            <a:r>
              <a:rPr lang="fr-FR" dirty="0" smtClean="0"/>
              <a:t>Sensation d’aisance et de confort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solutions proposées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163"/>
            <a:ext cx="8579296" cy="4389437"/>
          </a:xfrm>
        </p:spPr>
        <p:txBody>
          <a:bodyPr/>
          <a:lstStyle/>
          <a:p>
            <a:r>
              <a:rPr lang="fr-FR" dirty="0" smtClean="0"/>
              <a:t>Pour la motorisation :</a:t>
            </a:r>
          </a:p>
          <a:p>
            <a:pPr lvl="1"/>
            <a:r>
              <a:rPr lang="fr-FR" dirty="0" smtClean="0"/>
              <a:t>Moteur dans une roue (avant ou arrière) ou dans les 2 roues</a:t>
            </a:r>
          </a:p>
          <a:p>
            <a:pPr lvl="1"/>
            <a:r>
              <a:rPr lang="fr-FR" dirty="0" smtClean="0"/>
              <a:t>Moteur intégré dans le pédalier avec capteur de couple</a:t>
            </a:r>
          </a:p>
          <a:p>
            <a:pPr lvl="2"/>
            <a:r>
              <a:rPr lang="fr-FR" dirty="0" smtClean="0"/>
              <a:t>Le plus performant et agréable - Poids placé au centre du vélo</a:t>
            </a:r>
          </a:p>
          <a:p>
            <a:pPr lvl="2"/>
            <a:r>
              <a:rPr lang="fr-FR" dirty="0" smtClean="0"/>
              <a:t>Qualité / Fiabilité / SAV / Volumes importants (Bosch, Impulse, Yamaha, Panasonic, </a:t>
            </a:r>
            <a:r>
              <a:rPr lang="fr-FR" dirty="0" err="1" smtClean="0"/>
              <a:t>Shimano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Assistance à la marche</a:t>
            </a:r>
          </a:p>
          <a:p>
            <a:pPr lvl="1"/>
            <a:r>
              <a:rPr lang="fr-FR" dirty="0" smtClean="0"/>
              <a:t>Moteur intégré dans le tube de selle (</a:t>
            </a:r>
            <a:r>
              <a:rPr lang="fr-FR" dirty="0" err="1" smtClean="0"/>
              <a:t>Vivax</a:t>
            </a:r>
            <a:r>
              <a:rPr lang="fr-FR" dirty="0" smtClean="0"/>
              <a:t> – Gruber )</a:t>
            </a:r>
          </a:p>
          <a:p>
            <a:pPr lvl="2"/>
            <a:r>
              <a:rPr lang="fr-FR" dirty="0" smtClean="0"/>
              <a:t>Le système le plus léger et totalement intégré</a:t>
            </a:r>
          </a:p>
          <a:p>
            <a:pPr lvl="2"/>
            <a:r>
              <a:rPr lang="fr-FR" dirty="0" smtClean="0"/>
              <a:t>Mais 200 w maxi – assez bruyant – assistance tout ou rien </a:t>
            </a:r>
            <a:r>
              <a:rPr lang="fr-FR" smtClean="0"/>
              <a:t>– </a:t>
            </a:r>
            <a:r>
              <a:rPr lang="fr-FR" smtClean="0"/>
              <a:t>fiabilité ? </a:t>
            </a:r>
            <a:r>
              <a:rPr lang="fr-FR" dirty="0" smtClean="0"/>
              <a:t>– faible volume de production</a:t>
            </a:r>
          </a:p>
          <a:p>
            <a:pPr lvl="2"/>
            <a:endParaRPr lang="fr-FR" dirty="0" smtClean="0"/>
          </a:p>
          <a:p>
            <a:pPr lvl="2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solutions proposées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la batterie :</a:t>
            </a:r>
          </a:p>
          <a:p>
            <a:pPr lvl="1"/>
            <a:r>
              <a:rPr lang="fr-FR" dirty="0" smtClean="0"/>
              <a:t>Technologie Lithium-Ion</a:t>
            </a:r>
          </a:p>
          <a:p>
            <a:pPr lvl="1"/>
            <a:r>
              <a:rPr lang="fr-FR" dirty="0" smtClean="0"/>
              <a:t>Diverses puissances (</a:t>
            </a:r>
            <a:r>
              <a:rPr lang="fr-FR" dirty="0" err="1" smtClean="0"/>
              <a:t>wh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300 </a:t>
            </a:r>
            <a:r>
              <a:rPr lang="fr-FR" dirty="0" err="1" smtClean="0"/>
              <a:t>wh</a:t>
            </a:r>
            <a:r>
              <a:rPr lang="fr-FR" dirty="0" smtClean="0"/>
              <a:t> pour une utilisation en ville</a:t>
            </a:r>
          </a:p>
          <a:p>
            <a:pPr lvl="2"/>
            <a:r>
              <a:rPr lang="fr-FR" dirty="0" smtClean="0"/>
              <a:t>Puis 400 </a:t>
            </a:r>
            <a:r>
              <a:rPr lang="fr-FR" dirty="0" err="1" smtClean="0"/>
              <a:t>wh</a:t>
            </a:r>
            <a:r>
              <a:rPr lang="fr-FR" dirty="0" smtClean="0"/>
              <a:t> à 648 </a:t>
            </a:r>
            <a:r>
              <a:rPr lang="fr-FR" dirty="0" err="1" smtClean="0"/>
              <a:t>wh</a:t>
            </a:r>
            <a:r>
              <a:rPr lang="fr-FR" dirty="0" smtClean="0"/>
              <a:t> pour plus grande autonomie</a:t>
            </a:r>
          </a:p>
          <a:p>
            <a:pPr lvl="2"/>
            <a:r>
              <a:rPr lang="fr-FR" dirty="0" smtClean="0"/>
              <a:t>Poids : 3 kg à 4,4 kg</a:t>
            </a:r>
          </a:p>
          <a:p>
            <a:r>
              <a:rPr lang="fr-FR" dirty="0" smtClean="0"/>
              <a:t>Type de console :</a:t>
            </a:r>
          </a:p>
          <a:p>
            <a:pPr lvl="1"/>
            <a:r>
              <a:rPr lang="fr-FR" dirty="0" smtClean="0"/>
              <a:t>Pour visualiser mode assistance , niveau batterie, vitesse</a:t>
            </a:r>
          </a:p>
          <a:p>
            <a:pPr lvl="2"/>
            <a:r>
              <a:rPr lang="fr-FR" dirty="0" smtClean="0"/>
              <a:t>Entrée de gamme : par LED</a:t>
            </a:r>
          </a:p>
          <a:p>
            <a:pPr lvl="2"/>
            <a:r>
              <a:rPr lang="fr-FR" dirty="0" smtClean="0"/>
              <a:t>Milieu de gamme : par affichage LCD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>
              <a:buNone/>
            </a:pPr>
            <a:endParaRPr lang="fr-FR" dirty="0" smtClean="0"/>
          </a:p>
          <a:p>
            <a:pPr lvl="2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Vélo de ville</a:t>
            </a:r>
            <a:endParaRPr lang="fr-FR" dirty="0"/>
          </a:p>
        </p:txBody>
      </p:sp>
      <p:pic>
        <p:nvPicPr>
          <p:cNvPr id="4" name="Espace réservé du contenu 3" descr="vae-vill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8579" y="1992286"/>
            <a:ext cx="5326842" cy="4275191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VTC </a:t>
            </a:r>
            <a:endParaRPr lang="fr-FR" dirty="0"/>
          </a:p>
        </p:txBody>
      </p:sp>
      <p:pic>
        <p:nvPicPr>
          <p:cNvPr id="4" name="Espace réservé du contenu 3" descr="vae-vill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1714" y="1935163"/>
            <a:ext cx="5740572" cy="4389437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Codep 07 FFCT - VAE - Michel Lhardy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2952</TotalTime>
  <Words>1374</Words>
  <Application>Microsoft Office PowerPoint</Application>
  <PresentationFormat>Affichage à l'écran (4:3)</PresentationFormat>
  <Paragraphs>194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Débit</vt:lpstr>
      <vt:lpstr>Vélo à Assistance Electrique  </vt:lpstr>
      <vt:lpstr>VAE : définition</vt:lpstr>
      <vt:lpstr>Norme du VAE en Europe</vt:lpstr>
      <vt:lpstr>Un marché en forte croissance</vt:lpstr>
      <vt:lpstr>Les solutions proposées</vt:lpstr>
      <vt:lpstr>Les solutions proposées</vt:lpstr>
      <vt:lpstr>Les solutions proposées</vt:lpstr>
      <vt:lpstr>Vélo de ville</vt:lpstr>
      <vt:lpstr>VTC </vt:lpstr>
      <vt:lpstr>VTT</vt:lpstr>
      <vt:lpstr>VTT tout suspendu</vt:lpstr>
      <vt:lpstr>VAE route</vt:lpstr>
      <vt:lpstr>VAE route - Vivax</vt:lpstr>
      <vt:lpstr>Avantages du VAE / Voiture </vt:lpstr>
      <vt:lpstr>Plus loin, plus vite, moins cher</vt:lpstr>
      <vt:lpstr>Inconvénients du VAE</vt:lpstr>
      <vt:lpstr>Mais pourquoi parler du VAE dans nos clubs ?</vt:lpstr>
      <vt:lpstr>Pourquoi parler du VAE ?</vt:lpstr>
      <vt:lpstr>Pourquoi parler du VAE ?</vt:lpstr>
      <vt:lpstr>Position de la FFCT</vt:lpstr>
      <vt:lpstr>Exclusions du VAE</vt:lpstr>
      <vt:lpstr>Documentation</vt:lpstr>
      <vt:lpstr>Charte d’usage du pratiquant VAE</vt:lpstr>
      <vt:lpstr>Accueils des pratiquants VAE</vt:lpstr>
      <vt:lpstr>Conseils sur le choix d’un VAE</vt:lpstr>
      <vt:lpstr>Merci de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Financier</dc:title>
  <dc:creator>Michel</dc:creator>
  <cp:lastModifiedBy>Michel Lhardy</cp:lastModifiedBy>
  <cp:revision>244</cp:revision>
  <dcterms:created xsi:type="dcterms:W3CDTF">2012-11-07T07:28:59Z</dcterms:created>
  <dcterms:modified xsi:type="dcterms:W3CDTF">2015-11-14T16:49:39Z</dcterms:modified>
</cp:coreProperties>
</file>