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51"/>
  </p:notesMasterIdLst>
  <p:sldIdLst>
    <p:sldId id="323" r:id="rId2"/>
    <p:sldId id="258" r:id="rId3"/>
    <p:sldId id="264" r:id="rId4"/>
    <p:sldId id="265" r:id="rId5"/>
    <p:sldId id="273" r:id="rId6"/>
    <p:sldId id="305" r:id="rId7"/>
    <p:sldId id="293" r:id="rId8"/>
    <p:sldId id="296" r:id="rId9"/>
    <p:sldId id="306" r:id="rId10"/>
    <p:sldId id="307" r:id="rId11"/>
    <p:sldId id="308" r:id="rId12"/>
    <p:sldId id="309" r:id="rId13"/>
    <p:sldId id="310" r:id="rId14"/>
    <p:sldId id="311" r:id="rId15"/>
    <p:sldId id="312" r:id="rId16"/>
    <p:sldId id="313" r:id="rId17"/>
    <p:sldId id="263" r:id="rId18"/>
    <p:sldId id="314" r:id="rId19"/>
    <p:sldId id="297" r:id="rId20"/>
    <p:sldId id="280" r:id="rId21"/>
    <p:sldId id="267" r:id="rId22"/>
    <p:sldId id="291" r:id="rId23"/>
    <p:sldId id="298" r:id="rId24"/>
    <p:sldId id="300" r:id="rId25"/>
    <p:sldId id="299" r:id="rId26"/>
    <p:sldId id="292" r:id="rId27"/>
    <p:sldId id="282" r:id="rId28"/>
    <p:sldId id="274" r:id="rId29"/>
    <p:sldId id="275" r:id="rId30"/>
    <p:sldId id="283" r:id="rId31"/>
    <p:sldId id="284" r:id="rId32"/>
    <p:sldId id="285" r:id="rId33"/>
    <p:sldId id="286" r:id="rId34"/>
    <p:sldId id="289" r:id="rId35"/>
    <p:sldId id="290" r:id="rId36"/>
    <p:sldId id="276" r:id="rId37"/>
    <p:sldId id="304" r:id="rId38"/>
    <p:sldId id="281" r:id="rId39"/>
    <p:sldId id="315" r:id="rId40"/>
    <p:sldId id="261" r:id="rId41"/>
    <p:sldId id="316" r:id="rId42"/>
    <p:sldId id="317" r:id="rId43"/>
    <p:sldId id="318" r:id="rId44"/>
    <p:sldId id="320" r:id="rId45"/>
    <p:sldId id="322" r:id="rId46"/>
    <p:sldId id="321" r:id="rId47"/>
    <p:sldId id="324" r:id="rId48"/>
    <p:sldId id="319" r:id="rId49"/>
    <p:sldId id="262"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59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F2E371-B5D8-4D6E-A23A-EBBFC9285F65}" type="datetimeFigureOut">
              <a:rPr lang="fr-FR" smtClean="0"/>
              <a:pPr/>
              <a:t>22/10/2017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D4156-24FB-498B-A2F0-E3B40367FC27}" type="slidenum">
              <a:rPr lang="fr-FR" smtClean="0"/>
              <a:pPr/>
              <a:t>‹N°›</a:t>
            </a:fld>
            <a:endParaRPr lang="fr-FR"/>
          </a:p>
        </p:txBody>
      </p:sp>
    </p:spTree>
    <p:extLst>
      <p:ext uri="{BB962C8B-B14F-4D97-AF65-F5344CB8AC3E}">
        <p14:creationId xmlns:p14="http://schemas.microsoft.com/office/powerpoint/2010/main" val="3501316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196B32FC-53DF-4062-9960-AA7F2FC3B907}" type="datetime1">
              <a:rPr lang="fr-FR" smtClean="0"/>
              <a:pPr/>
              <a:t>22/10/2017</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r>
              <a:rPr lang="fr-FR" smtClean="0"/>
              <a:t>Diététicienne spécialisée en Nutrition du Sportif,  Coach Sportif diplômée en Préparation Physique et Formatrice sur Brevets d'Etat d'Educateurs Sportifs</a:t>
            </a:r>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6410D271-AA34-4518-9C82-30722861E52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6F6D9F6-EC93-4CB9-9239-C0705DA3D0DC}" type="datetime1">
              <a:rPr lang="fr-FR" smtClean="0"/>
              <a:pPr/>
              <a:t>22/10/2017</a:t>
            </a:fld>
            <a:endParaRPr lang="fr-FR"/>
          </a:p>
        </p:txBody>
      </p:sp>
      <p:sp>
        <p:nvSpPr>
          <p:cNvPr id="5" name="Espace réservé du pied de page 4"/>
          <p:cNvSpPr>
            <a:spLocks noGrp="1"/>
          </p:cNvSpPr>
          <p:nvPr>
            <p:ph type="ftr" sz="quarter" idx="11"/>
          </p:nvPr>
        </p:nvSpPr>
        <p:spPr/>
        <p:txBody>
          <a:bodyPr/>
          <a:lstStyle>
            <a:extLst/>
          </a:lstStyle>
          <a:p>
            <a:r>
              <a:rPr lang="fr-FR" smtClean="0"/>
              <a:t>Diététicienne spécialisée en Nutrition du Sportif,  Coach Sportif diplômée en Préparation Physique et Formatrice sur Brevets d'Etat d'Educateurs Sportifs</a:t>
            </a:r>
            <a:endParaRPr lang="fr-FR"/>
          </a:p>
        </p:txBody>
      </p:sp>
      <p:sp>
        <p:nvSpPr>
          <p:cNvPr id="6" name="Espace réservé du numéro de diapositive 5"/>
          <p:cNvSpPr>
            <a:spLocks noGrp="1"/>
          </p:cNvSpPr>
          <p:nvPr>
            <p:ph type="sldNum" sz="quarter" idx="12"/>
          </p:nvPr>
        </p:nvSpPr>
        <p:spPr/>
        <p:txBody>
          <a:bodyPr/>
          <a:lstStyle>
            <a:extLst/>
          </a:lstStyle>
          <a:p>
            <a:fld id="{6410D271-AA34-4518-9C82-30722861E52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6DA3868-F6F4-4199-8AE2-02AF2EB36363}" type="datetime1">
              <a:rPr lang="fr-FR" smtClean="0"/>
              <a:pPr/>
              <a:t>22/10/2017</a:t>
            </a:fld>
            <a:endParaRPr lang="fr-FR"/>
          </a:p>
        </p:txBody>
      </p:sp>
      <p:sp>
        <p:nvSpPr>
          <p:cNvPr id="5" name="Espace réservé du pied de page 4"/>
          <p:cNvSpPr>
            <a:spLocks noGrp="1"/>
          </p:cNvSpPr>
          <p:nvPr>
            <p:ph type="ftr" sz="quarter" idx="11"/>
          </p:nvPr>
        </p:nvSpPr>
        <p:spPr/>
        <p:txBody>
          <a:bodyPr/>
          <a:lstStyle>
            <a:extLst/>
          </a:lstStyle>
          <a:p>
            <a:r>
              <a:rPr lang="fr-FR" smtClean="0"/>
              <a:t>Diététicienne spécialisée en Nutrition du Sportif,  Coach Sportif diplômée en Préparation Physique et Formatrice sur Brevets d'Etat d'Educateurs Sportifs</a:t>
            </a:r>
            <a:endParaRPr lang="fr-FR"/>
          </a:p>
        </p:txBody>
      </p:sp>
      <p:sp>
        <p:nvSpPr>
          <p:cNvPr id="6" name="Espace réservé du numéro de diapositive 5"/>
          <p:cNvSpPr>
            <a:spLocks noGrp="1"/>
          </p:cNvSpPr>
          <p:nvPr>
            <p:ph type="sldNum" sz="quarter" idx="12"/>
          </p:nvPr>
        </p:nvSpPr>
        <p:spPr/>
        <p:txBody>
          <a:bodyPr/>
          <a:lstStyle>
            <a:extLst/>
          </a:lstStyle>
          <a:p>
            <a:fld id="{6410D271-AA34-4518-9C82-30722861E52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4EA320B-98A6-4EBB-B760-74466E384248}" type="datetime1">
              <a:rPr lang="fr-FR" smtClean="0"/>
              <a:pPr/>
              <a:t>22/10/2017</a:t>
            </a:fld>
            <a:endParaRPr lang="fr-FR"/>
          </a:p>
        </p:txBody>
      </p:sp>
      <p:sp>
        <p:nvSpPr>
          <p:cNvPr id="5" name="Espace réservé du pied de page 4"/>
          <p:cNvSpPr>
            <a:spLocks noGrp="1"/>
          </p:cNvSpPr>
          <p:nvPr>
            <p:ph type="ftr" sz="quarter" idx="11"/>
          </p:nvPr>
        </p:nvSpPr>
        <p:spPr/>
        <p:txBody>
          <a:bodyPr/>
          <a:lstStyle>
            <a:extLst/>
          </a:lstStyle>
          <a:p>
            <a:r>
              <a:rPr lang="fr-FR" smtClean="0"/>
              <a:t>Diététicienne spécialisée en Nutrition du Sportif,  Coach Sportif diplômée en Préparation Physique et Formatrice sur Brevets d'Etat d'Educateurs Sportifs</a:t>
            </a:r>
            <a:endParaRPr lang="fr-FR"/>
          </a:p>
        </p:txBody>
      </p:sp>
      <p:sp>
        <p:nvSpPr>
          <p:cNvPr id="6" name="Espace réservé du numéro de diapositive 5"/>
          <p:cNvSpPr>
            <a:spLocks noGrp="1"/>
          </p:cNvSpPr>
          <p:nvPr>
            <p:ph type="sldNum" sz="quarter" idx="12"/>
          </p:nvPr>
        </p:nvSpPr>
        <p:spPr/>
        <p:txBody>
          <a:bodyPr/>
          <a:lstStyle>
            <a:extLst/>
          </a:lstStyle>
          <a:p>
            <a:fld id="{6410D271-AA34-4518-9C82-30722861E524}" type="slidenum">
              <a:rPr lang="fr-FR" smtClean="0"/>
              <a:pPr/>
              <a:t>‹N°›</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8A90CEAA-A93A-4E3B-8934-8FE230819E21}" type="datetime1">
              <a:rPr lang="fr-FR" smtClean="0"/>
              <a:pPr/>
              <a:t>22/10/2017</a:t>
            </a:fld>
            <a:endParaRPr lang="fr-FR"/>
          </a:p>
        </p:txBody>
      </p:sp>
      <p:sp>
        <p:nvSpPr>
          <p:cNvPr id="5" name="Espace réservé du pied de page 4"/>
          <p:cNvSpPr>
            <a:spLocks noGrp="1"/>
          </p:cNvSpPr>
          <p:nvPr>
            <p:ph type="ftr" sz="quarter" idx="11"/>
          </p:nvPr>
        </p:nvSpPr>
        <p:spPr/>
        <p:txBody>
          <a:bodyPr/>
          <a:lstStyle>
            <a:extLst/>
          </a:lstStyle>
          <a:p>
            <a:r>
              <a:rPr lang="fr-FR" smtClean="0"/>
              <a:t>Diététicienne spécialisée en Nutrition du Sportif,  Coach Sportif diplômée en Préparation Physique et Formatrice sur Brevets d'Etat d'Educateurs Sportifs</a:t>
            </a:r>
            <a:endParaRPr lang="fr-FR"/>
          </a:p>
        </p:txBody>
      </p:sp>
      <p:sp>
        <p:nvSpPr>
          <p:cNvPr id="6" name="Espace réservé du numéro de diapositive 5"/>
          <p:cNvSpPr>
            <a:spLocks noGrp="1"/>
          </p:cNvSpPr>
          <p:nvPr>
            <p:ph type="sldNum" sz="quarter" idx="12"/>
          </p:nvPr>
        </p:nvSpPr>
        <p:spPr/>
        <p:txBody>
          <a:bodyPr/>
          <a:lstStyle>
            <a:extLst/>
          </a:lstStyle>
          <a:p>
            <a:fld id="{6410D271-AA34-4518-9C82-30722861E524}"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37A1DE3-9C96-47FE-8FBD-D21050FFEEA8}" type="datetime1">
              <a:rPr lang="fr-FR" smtClean="0"/>
              <a:pPr/>
              <a:t>22/10/2017</a:t>
            </a:fld>
            <a:endParaRPr lang="fr-FR"/>
          </a:p>
        </p:txBody>
      </p:sp>
      <p:sp>
        <p:nvSpPr>
          <p:cNvPr id="6" name="Espace réservé du pied de page 5"/>
          <p:cNvSpPr>
            <a:spLocks noGrp="1"/>
          </p:cNvSpPr>
          <p:nvPr>
            <p:ph type="ftr" sz="quarter" idx="11"/>
          </p:nvPr>
        </p:nvSpPr>
        <p:spPr/>
        <p:txBody>
          <a:bodyPr/>
          <a:lstStyle>
            <a:extLst/>
          </a:lstStyle>
          <a:p>
            <a:r>
              <a:rPr lang="fr-FR" smtClean="0"/>
              <a:t>Diététicienne spécialisée en Nutrition du Sportif,  Coach Sportif diplômée en Préparation Physique et Formatrice sur Brevets d'Etat d'Educateurs Sportifs</a:t>
            </a:r>
            <a:endParaRPr lang="fr-FR"/>
          </a:p>
        </p:txBody>
      </p:sp>
      <p:sp>
        <p:nvSpPr>
          <p:cNvPr id="7" name="Espace réservé du numéro de diapositive 6"/>
          <p:cNvSpPr>
            <a:spLocks noGrp="1"/>
          </p:cNvSpPr>
          <p:nvPr>
            <p:ph type="sldNum" sz="quarter" idx="12"/>
          </p:nvPr>
        </p:nvSpPr>
        <p:spPr/>
        <p:txBody>
          <a:bodyPr/>
          <a:lstStyle>
            <a:extLst/>
          </a:lstStyle>
          <a:p>
            <a:fld id="{6410D271-AA34-4518-9C82-30722861E524}"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B2AA2516-7172-4292-8FB2-14EC8BE4D2D8}" type="datetime1">
              <a:rPr lang="fr-FR" smtClean="0"/>
              <a:pPr/>
              <a:t>22/10/2017</a:t>
            </a:fld>
            <a:endParaRPr lang="fr-FR"/>
          </a:p>
        </p:txBody>
      </p:sp>
      <p:sp>
        <p:nvSpPr>
          <p:cNvPr id="8" name="Espace réservé du pied de page 7"/>
          <p:cNvSpPr>
            <a:spLocks noGrp="1"/>
          </p:cNvSpPr>
          <p:nvPr>
            <p:ph type="ftr" sz="quarter" idx="11"/>
          </p:nvPr>
        </p:nvSpPr>
        <p:spPr/>
        <p:txBody>
          <a:bodyPr/>
          <a:lstStyle>
            <a:extLst/>
          </a:lstStyle>
          <a:p>
            <a:r>
              <a:rPr lang="fr-FR" smtClean="0"/>
              <a:t>Diététicienne spécialisée en Nutrition du Sportif,  Coach Sportif diplômée en Préparation Physique et Formatrice sur Brevets d'Etat d'Educateurs Sportifs</a:t>
            </a:r>
            <a:endParaRPr lang="fr-FR"/>
          </a:p>
        </p:txBody>
      </p:sp>
      <p:sp>
        <p:nvSpPr>
          <p:cNvPr id="9" name="Espace réservé du numéro de diapositive 8"/>
          <p:cNvSpPr>
            <a:spLocks noGrp="1"/>
          </p:cNvSpPr>
          <p:nvPr>
            <p:ph type="sldNum" sz="quarter" idx="12"/>
          </p:nvPr>
        </p:nvSpPr>
        <p:spPr/>
        <p:txBody>
          <a:bodyPr/>
          <a:lstStyle>
            <a:extLst/>
          </a:lstStyle>
          <a:p>
            <a:fld id="{6410D271-AA34-4518-9C82-30722861E524}"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79242BC7-7EEC-4854-AA44-82871DF72DAF}" type="datetime1">
              <a:rPr lang="fr-FR" smtClean="0"/>
              <a:pPr/>
              <a:t>22/10/2017</a:t>
            </a:fld>
            <a:endParaRPr lang="fr-FR"/>
          </a:p>
        </p:txBody>
      </p:sp>
      <p:sp>
        <p:nvSpPr>
          <p:cNvPr id="4" name="Espace réservé du pied de page 3"/>
          <p:cNvSpPr>
            <a:spLocks noGrp="1"/>
          </p:cNvSpPr>
          <p:nvPr>
            <p:ph type="ftr" sz="quarter" idx="11"/>
          </p:nvPr>
        </p:nvSpPr>
        <p:spPr/>
        <p:txBody>
          <a:bodyPr/>
          <a:lstStyle>
            <a:extLst/>
          </a:lstStyle>
          <a:p>
            <a:r>
              <a:rPr lang="fr-FR" smtClean="0"/>
              <a:t>Diététicienne spécialisée en Nutrition du Sportif,  Coach Sportif diplômée en Préparation Physique et Formatrice sur Brevets d'Etat d'Educateurs Sportifs</a:t>
            </a:r>
            <a:endParaRPr lang="fr-FR"/>
          </a:p>
        </p:txBody>
      </p:sp>
      <p:sp>
        <p:nvSpPr>
          <p:cNvPr id="5" name="Espace réservé du numéro de diapositive 4"/>
          <p:cNvSpPr>
            <a:spLocks noGrp="1"/>
          </p:cNvSpPr>
          <p:nvPr>
            <p:ph type="sldNum" sz="quarter" idx="12"/>
          </p:nvPr>
        </p:nvSpPr>
        <p:spPr/>
        <p:txBody>
          <a:bodyPr/>
          <a:lstStyle>
            <a:extLst/>
          </a:lstStyle>
          <a:p>
            <a:fld id="{6410D271-AA34-4518-9C82-30722861E524}"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8FBBE290-98F3-4DF9-BF94-D14311F49440}" type="datetime1">
              <a:rPr lang="fr-FR" smtClean="0"/>
              <a:pPr/>
              <a:t>22/10/2017</a:t>
            </a:fld>
            <a:endParaRPr lang="fr-FR"/>
          </a:p>
        </p:txBody>
      </p:sp>
      <p:sp>
        <p:nvSpPr>
          <p:cNvPr id="3" name="Espace réservé du pied de page 2"/>
          <p:cNvSpPr>
            <a:spLocks noGrp="1"/>
          </p:cNvSpPr>
          <p:nvPr>
            <p:ph type="ftr" sz="quarter" idx="11"/>
          </p:nvPr>
        </p:nvSpPr>
        <p:spPr/>
        <p:txBody>
          <a:bodyPr/>
          <a:lstStyle>
            <a:extLst/>
          </a:lstStyle>
          <a:p>
            <a:r>
              <a:rPr lang="fr-FR" smtClean="0"/>
              <a:t>Diététicienne spécialisée en Nutrition du Sportif,  Coach Sportif diplômée en Préparation Physique et Formatrice sur Brevets d'Etat d'Educateurs Sportifs</a:t>
            </a:r>
            <a:endParaRPr lang="fr-FR"/>
          </a:p>
        </p:txBody>
      </p:sp>
      <p:sp>
        <p:nvSpPr>
          <p:cNvPr id="4" name="Espace réservé du numéro de diapositive 3"/>
          <p:cNvSpPr>
            <a:spLocks noGrp="1"/>
          </p:cNvSpPr>
          <p:nvPr>
            <p:ph type="sldNum" sz="quarter" idx="12"/>
          </p:nvPr>
        </p:nvSpPr>
        <p:spPr/>
        <p:txBody>
          <a:bodyPr/>
          <a:lstStyle>
            <a:extLst/>
          </a:lstStyle>
          <a:p>
            <a:fld id="{6410D271-AA34-4518-9C82-30722861E52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E0EC74CB-4E7A-4B9A-81EC-2D4B5299328E}" type="datetime1">
              <a:rPr lang="fr-FR" smtClean="0"/>
              <a:pPr/>
              <a:t>22/10/2017</a:t>
            </a:fld>
            <a:endParaRPr lang="fr-FR"/>
          </a:p>
        </p:txBody>
      </p:sp>
      <p:sp>
        <p:nvSpPr>
          <p:cNvPr id="6" name="Espace réservé du pied de page 5"/>
          <p:cNvSpPr>
            <a:spLocks noGrp="1"/>
          </p:cNvSpPr>
          <p:nvPr>
            <p:ph type="ftr" sz="quarter" idx="11"/>
          </p:nvPr>
        </p:nvSpPr>
        <p:spPr/>
        <p:txBody>
          <a:bodyPr/>
          <a:lstStyle>
            <a:extLst/>
          </a:lstStyle>
          <a:p>
            <a:r>
              <a:rPr lang="fr-FR" smtClean="0"/>
              <a:t>Diététicienne spécialisée en Nutrition du Sportif,  Coach Sportif diplômée en Préparation Physique et Formatrice sur Brevets d'Etat d'Educateurs Sportifs</a:t>
            </a:r>
            <a:endParaRPr lang="fr-FR"/>
          </a:p>
        </p:txBody>
      </p:sp>
      <p:sp>
        <p:nvSpPr>
          <p:cNvPr id="7" name="Espace réservé du numéro de diapositive 6"/>
          <p:cNvSpPr>
            <a:spLocks noGrp="1"/>
          </p:cNvSpPr>
          <p:nvPr>
            <p:ph type="sldNum" sz="quarter" idx="12"/>
          </p:nvPr>
        </p:nvSpPr>
        <p:spPr/>
        <p:txBody>
          <a:bodyPr/>
          <a:lstStyle>
            <a:extLst/>
          </a:lstStyle>
          <a:p>
            <a:fld id="{6410D271-AA34-4518-9C82-30722861E524}"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C0090515-46C3-48AD-ACFC-258E5C306740}" type="datetime1">
              <a:rPr lang="fr-FR" smtClean="0"/>
              <a:pPr/>
              <a:t>22/10/2017</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fr-FR" smtClean="0"/>
              <a:t>Diététicienne spécialisée en Nutrition du Sportif,  Coach Sportif diplômée en Préparation Physique et Formatrice sur Brevets d'Etat d'Educateurs Sportifs</a:t>
            </a:r>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6410D271-AA34-4518-9C82-30722861E524}"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A306831-F7B2-4F23-B17E-14083B82F21D}" type="datetime1">
              <a:rPr lang="fr-FR" smtClean="0"/>
              <a:pPr/>
              <a:t>22/10/2017</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r-FR" smtClean="0"/>
              <a:t>Diététicienne spécialisée en Nutrition du Sportif,  Coach Sportif diplômée en Préparation Physique et Formatrice sur Brevets d'Etat d'Educateurs Sportifs</a:t>
            </a:r>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410D271-AA34-4518-9C82-30722861E52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3.jpeg"/><Relationship Id="rId7" Type="http://schemas.openxmlformats.org/officeDocument/2006/relationships/image" Target="../media/image55.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2.jpeg"/><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L’alimentation du Sportif </a:t>
            </a:r>
            <a:endParaRPr lang="fr-FR" dirty="0"/>
          </a:p>
        </p:txBody>
      </p:sp>
      <p:sp>
        <p:nvSpPr>
          <p:cNvPr id="3" name="Espace réservé du numéro de diapositive 2"/>
          <p:cNvSpPr>
            <a:spLocks noGrp="1"/>
          </p:cNvSpPr>
          <p:nvPr>
            <p:ph type="sldNum" sz="quarter" idx="12"/>
          </p:nvPr>
        </p:nvSpPr>
        <p:spPr/>
        <p:txBody>
          <a:bodyPr/>
          <a:lstStyle/>
          <a:p>
            <a:fld id="{6410D271-AA34-4518-9C82-30722861E524}" type="slidenum">
              <a:rPr lang="fr-FR" smtClean="0"/>
              <a:pPr/>
              <a:t>1</a:t>
            </a:fld>
            <a:endParaRPr lang="fr-FR"/>
          </a:p>
        </p:txBody>
      </p:sp>
      <p:pic>
        <p:nvPicPr>
          <p:cNvPr id="8" name="Image 7" descr="logo-snfs-carre-2-103368_74x74.jpg"/>
          <p:cNvPicPr>
            <a:picLocks noChangeAspect="1"/>
          </p:cNvPicPr>
          <p:nvPr/>
        </p:nvPicPr>
        <p:blipFill>
          <a:blip r:embed="rId2" cstate="print"/>
          <a:stretch>
            <a:fillRect/>
          </a:stretch>
        </p:blipFill>
        <p:spPr>
          <a:xfrm>
            <a:off x="1115616" y="4293096"/>
            <a:ext cx="704850" cy="704850"/>
          </a:xfrm>
          <a:prstGeom prst="rect">
            <a:avLst/>
          </a:prstGeom>
        </p:spPr>
      </p:pic>
      <p:sp>
        <p:nvSpPr>
          <p:cNvPr id="10" name="Espace réservé du contenu 2"/>
          <p:cNvSpPr txBox="1">
            <a:spLocks/>
          </p:cNvSpPr>
          <p:nvPr/>
        </p:nvSpPr>
        <p:spPr>
          <a:xfrm>
            <a:off x="179512" y="4581128"/>
            <a:ext cx="7246640" cy="2162870"/>
          </a:xfrm>
          <a:prstGeom prst="rect">
            <a:avLst/>
          </a:prstGeom>
        </p:spPr>
        <p:txBody>
          <a:bodyPr vert="horz" lIns="45720" rIns="45720">
            <a:normAutofit lnSpcReduction="10000"/>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b="1" i="0" u="none" strike="noStrike" kern="1200" cap="none" spc="0" normalizeH="0" baseline="0" noProof="0" dirty="0" smtClean="0">
              <a:ln>
                <a:noFill/>
              </a:ln>
              <a:solidFill>
                <a:schemeClr val="accent1">
                  <a:lumMod val="75000"/>
                </a:schemeClr>
              </a:solidFill>
              <a:effectLst/>
              <a:uLnTx/>
              <a:uFillTx/>
              <a:latin typeface="Comic Sans MS" pitchFamily="66" charset="0"/>
              <a:ea typeface="+mn-ea"/>
              <a:cs typeface="+mn-cs"/>
            </a:endParaRP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lang="fr-FR" b="1" dirty="0" smtClean="0">
              <a:solidFill>
                <a:schemeClr val="accent1">
                  <a:lumMod val="75000"/>
                </a:schemeClr>
              </a:solidFill>
              <a:latin typeface="Comic Sans MS" pitchFamily="66" charset="0"/>
            </a:endParaRP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b="1" i="0" u="none" strike="noStrike" kern="1200" cap="none" spc="0" normalizeH="0" baseline="0" noProof="0" dirty="0" smtClean="0">
                <a:ln>
                  <a:noFill/>
                </a:ln>
                <a:solidFill>
                  <a:schemeClr val="bg1"/>
                </a:solidFill>
                <a:effectLst/>
                <a:uLnTx/>
                <a:uFillTx/>
                <a:latin typeface="Comic Sans MS" pitchFamily="66" charset="0"/>
                <a:ea typeface="+mn-ea"/>
                <a:cs typeface="+mn-cs"/>
              </a:rPr>
              <a:t>Dominique Dumas</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1400" b="0" i="0" u="none" strike="noStrike" kern="1200" cap="none" spc="0" normalizeH="0" baseline="0" noProof="0" dirty="0" smtClean="0">
                <a:ln>
                  <a:noFill/>
                </a:ln>
                <a:solidFill>
                  <a:schemeClr val="bg1"/>
                </a:solidFill>
                <a:effectLst/>
                <a:uLnTx/>
                <a:uFillTx/>
                <a:latin typeface="+mn-lt"/>
                <a:ea typeface="+mn-ea"/>
                <a:cs typeface="+mn-cs"/>
              </a:rPr>
              <a:t>Diététicienne, diplômée en Nutrition du Sportif</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1400" b="0" i="0" u="none" strike="noStrike" kern="1200" cap="none" spc="0" normalizeH="0" baseline="0" noProof="0" dirty="0" smtClean="0">
                <a:ln>
                  <a:noFill/>
                </a:ln>
                <a:solidFill>
                  <a:schemeClr val="bg1"/>
                </a:solidFill>
                <a:effectLst/>
                <a:uLnTx/>
                <a:uFillTx/>
                <a:latin typeface="+mn-lt"/>
                <a:ea typeface="+mn-ea"/>
                <a:cs typeface="+mn-cs"/>
              </a:rPr>
              <a:t>Coach sportif BEES2 </a:t>
            </a:r>
            <a:r>
              <a:rPr kumimoji="0" lang="fr-FR" sz="1400" b="0" i="0" u="none" strike="noStrike" kern="1200" cap="none" spc="0" normalizeH="0" baseline="0" noProof="0" dirty="0" err="1" smtClean="0">
                <a:ln>
                  <a:noFill/>
                </a:ln>
                <a:solidFill>
                  <a:schemeClr val="bg1"/>
                </a:solidFill>
                <a:effectLst/>
                <a:uLnTx/>
                <a:uFillTx/>
                <a:latin typeface="+mn-lt"/>
                <a:ea typeface="+mn-ea"/>
                <a:cs typeface="+mn-cs"/>
              </a:rPr>
              <a:t>hacumese</a:t>
            </a:r>
            <a:r>
              <a:rPr kumimoji="0" lang="fr-FR" sz="1400" b="0" i="0" u="none" strike="noStrike" kern="1200" cap="none" spc="0" normalizeH="0" baseline="0" noProof="0" dirty="0" smtClean="0">
                <a:ln>
                  <a:noFill/>
                </a:ln>
                <a:solidFill>
                  <a:schemeClr val="bg1"/>
                </a:solidFill>
                <a:effectLst/>
                <a:uLnTx/>
                <a:uFillTx/>
                <a:latin typeface="+mn-lt"/>
                <a:ea typeface="+mn-ea"/>
                <a:cs typeface="+mn-cs"/>
              </a:rPr>
              <a:t> </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1400" b="0" i="0" u="none" strike="noStrike" kern="1200" cap="none" spc="0" normalizeH="0" baseline="0" noProof="0" dirty="0" smtClean="0">
                <a:ln>
                  <a:noFill/>
                </a:ln>
                <a:solidFill>
                  <a:schemeClr val="bg1"/>
                </a:solidFill>
                <a:effectLst/>
                <a:uLnTx/>
                <a:uFillTx/>
                <a:latin typeface="+mn-lt"/>
                <a:ea typeface="+mn-ea"/>
                <a:cs typeface="+mn-cs"/>
              </a:rPr>
              <a:t>Formatrice sur les Brevets d’Etat d’Educateurs Sportifs (BPAGFF mention D, DE et DES</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1400" b="0" i="0" u="none" strike="noStrike" kern="1200" cap="none" spc="0" normalizeH="0" baseline="0" noProof="0" dirty="0" smtClean="0">
                <a:ln>
                  <a:noFill/>
                </a:ln>
                <a:solidFill>
                  <a:schemeClr val="bg1"/>
                </a:solidFill>
                <a:effectLst/>
                <a:uLnTx/>
                <a:uFillTx/>
                <a:latin typeface="+mn-lt"/>
                <a:ea typeface="+mn-ea"/>
                <a:cs typeface="+mn-cs"/>
              </a:rPr>
              <a:t>Membre de l’AFDN et de la SFNS</a:t>
            </a:r>
            <a:endParaRPr kumimoji="0" lang="fr-FR"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11" name="Image 10" descr="AFDN_logo.jpg"/>
          <p:cNvPicPr>
            <a:picLocks noChangeAspect="1"/>
          </p:cNvPicPr>
          <p:nvPr/>
        </p:nvPicPr>
        <p:blipFill>
          <a:blip r:embed="rId3" cstate="print"/>
          <a:stretch>
            <a:fillRect/>
          </a:stretch>
        </p:blipFill>
        <p:spPr>
          <a:xfrm>
            <a:off x="323528" y="4293096"/>
            <a:ext cx="713234" cy="7132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pPr algn="ctr"/>
            <a:r>
              <a:rPr lang="fr-FR" smtClean="0"/>
              <a:t>LES MINERAUX</a:t>
            </a:r>
          </a:p>
        </p:txBody>
      </p:sp>
      <p:sp>
        <p:nvSpPr>
          <p:cNvPr id="39939" name="Espace réservé du contenu 2"/>
          <p:cNvSpPr>
            <a:spLocks noGrp="1"/>
          </p:cNvSpPr>
          <p:nvPr>
            <p:ph idx="1"/>
          </p:nvPr>
        </p:nvSpPr>
        <p:spPr>
          <a:xfrm>
            <a:off x="457200" y="3789363"/>
            <a:ext cx="8229600" cy="2078037"/>
          </a:xfrm>
        </p:spPr>
        <p:txBody>
          <a:bodyPr/>
          <a:lstStyle/>
          <a:p>
            <a:endParaRPr lang="fr-FR" smtClean="0"/>
          </a:p>
          <a:p>
            <a:r>
              <a:rPr lang="fr-FR" smtClean="0"/>
              <a:t>LE CALCIUM</a:t>
            </a:r>
          </a:p>
          <a:p>
            <a:r>
              <a:rPr lang="fr-FR" smtClean="0"/>
              <a:t>LE FER</a:t>
            </a:r>
          </a:p>
          <a:p>
            <a:r>
              <a:rPr lang="fr-FR" smtClean="0"/>
              <a:t>LE MAGNESIUM</a:t>
            </a:r>
          </a:p>
        </p:txBody>
      </p:sp>
      <p:sp>
        <p:nvSpPr>
          <p:cNvPr id="39940" name="Text Box 8"/>
          <p:cNvSpPr txBox="1">
            <a:spLocks noChangeArrowheads="1"/>
          </p:cNvSpPr>
          <p:nvPr/>
        </p:nvSpPr>
        <p:spPr bwMode="auto">
          <a:xfrm>
            <a:off x="323850" y="1412875"/>
            <a:ext cx="8610600" cy="3138488"/>
          </a:xfrm>
          <a:prstGeom prst="rect">
            <a:avLst/>
          </a:prstGeom>
          <a:noFill/>
          <a:ln w="9525">
            <a:noFill/>
            <a:miter lim="800000"/>
            <a:headEnd/>
            <a:tailEnd/>
          </a:ln>
        </p:spPr>
        <p:txBody>
          <a:bodyPr>
            <a:spAutoFit/>
          </a:bodyPr>
          <a:lstStyle/>
          <a:p>
            <a:r>
              <a:rPr lang="fr-FR"/>
              <a:t>	</a:t>
            </a:r>
          </a:p>
          <a:p>
            <a:endParaRPr lang="fr-FR"/>
          </a:p>
          <a:p>
            <a:r>
              <a:rPr lang="fr-FR"/>
              <a:t>Les minéraux sont des substances qui n'apportent pas d'énergie mais qui participent aux échanges cellulaires en tant que cofacteurs.</a:t>
            </a:r>
          </a:p>
          <a:p>
            <a:r>
              <a:rPr lang="fr-FR"/>
              <a:t>Certains sont essentiels au bon fonctionnement de la contraction musculaire : calcium, magnésium...</a:t>
            </a:r>
          </a:p>
          <a:p>
            <a:r>
              <a:rPr lang="fr-FR"/>
              <a:t>D’autres sont importants pour le maintien d’une bonne protection cellulaire : cuivre, zinc, manganèse.... </a:t>
            </a:r>
          </a:p>
          <a:p>
            <a:r>
              <a:rPr lang="fr-FR"/>
              <a:t>Et le fer est lié à la globine pour assurer les transports d es gaz  :oxygène, CO</a:t>
            </a:r>
            <a:r>
              <a:rPr lang="fr-FR" baseline="30000"/>
              <a:t>2...</a:t>
            </a:r>
          </a:p>
          <a:p>
            <a:endParaRPr lang="fr-FR"/>
          </a:p>
          <a:p>
            <a:r>
              <a:rPr lang="fr-FR"/>
              <a:t>	</a:t>
            </a:r>
            <a:endParaRPr lang="fr-FR" i="1"/>
          </a:p>
        </p:txBody>
      </p:sp>
      <p:pic>
        <p:nvPicPr>
          <p:cNvPr id="5" name="Image 4" descr="ANC Vit et Min.JPG"/>
          <p:cNvPicPr>
            <a:picLocks noChangeAspect="1"/>
          </p:cNvPicPr>
          <p:nvPr/>
        </p:nvPicPr>
        <p:blipFill>
          <a:blip r:embed="rId2" cstate="print"/>
          <a:stretch>
            <a:fillRect/>
          </a:stretch>
        </p:blipFill>
        <p:spPr>
          <a:xfrm>
            <a:off x="0" y="1700808"/>
            <a:ext cx="9144000" cy="3916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457200" y="304800"/>
            <a:ext cx="7564438" cy="1143000"/>
          </a:xfrm>
          <a:noFill/>
        </p:spPr>
        <p:txBody>
          <a:bodyPr lIns="92075" tIns="46038" rIns="92075" bIns="46038"/>
          <a:lstStyle/>
          <a:p>
            <a:r>
              <a:rPr lang="fr-FR" b="1" smtClean="0"/>
              <a:t>Rôle du CALCIUM</a:t>
            </a:r>
          </a:p>
        </p:txBody>
      </p:sp>
      <p:sp>
        <p:nvSpPr>
          <p:cNvPr id="40963" name="Rectangle 6"/>
          <p:cNvSpPr>
            <a:spLocks noGrp="1" noChangeArrowheads="1"/>
          </p:cNvSpPr>
          <p:nvPr>
            <p:ph type="body" idx="1"/>
          </p:nvPr>
        </p:nvSpPr>
        <p:spPr>
          <a:xfrm>
            <a:off x="971550" y="1628775"/>
            <a:ext cx="4560888" cy="4114800"/>
          </a:xfrm>
          <a:noFill/>
        </p:spPr>
        <p:txBody>
          <a:bodyPr lIns="92075" tIns="46038" rIns="92075" bIns="46038"/>
          <a:lstStyle/>
          <a:p>
            <a:r>
              <a:rPr lang="fr-FR" sz="2800" dirty="0" smtClean="0"/>
              <a:t>Min</a:t>
            </a:r>
            <a:r>
              <a:rPr lang="fr-FR" sz="2800" dirty="0" smtClean="0">
                <a:latin typeface="Times New Roman" pitchFamily="18" charset="0"/>
              </a:rPr>
              <a:t>é</a:t>
            </a:r>
            <a:r>
              <a:rPr lang="fr-FR" sz="2800" dirty="0" smtClean="0"/>
              <a:t>ralisation de l</a:t>
            </a:r>
            <a:r>
              <a:rPr lang="fr-FR" sz="2800" dirty="0" smtClean="0">
                <a:latin typeface="Times New Roman" pitchFamily="18" charset="0"/>
              </a:rPr>
              <a:t>’</a:t>
            </a:r>
            <a:r>
              <a:rPr lang="fr-FR" sz="2800" dirty="0" smtClean="0"/>
              <a:t>os</a:t>
            </a:r>
          </a:p>
          <a:p>
            <a:endParaRPr lang="fr-FR" sz="2800" dirty="0" smtClean="0"/>
          </a:p>
          <a:p>
            <a:r>
              <a:rPr lang="fr-FR" sz="2800" dirty="0" smtClean="0"/>
              <a:t>Contraction musculaire</a:t>
            </a:r>
          </a:p>
          <a:p>
            <a:endParaRPr lang="fr-FR" sz="2800" dirty="0" smtClean="0"/>
          </a:p>
          <a:p>
            <a:r>
              <a:rPr lang="fr-FR" sz="2800" dirty="0" smtClean="0"/>
              <a:t>Excitabilit</a:t>
            </a:r>
            <a:r>
              <a:rPr lang="fr-FR" sz="2800" dirty="0" smtClean="0">
                <a:latin typeface="Times New Roman" pitchFamily="18" charset="0"/>
              </a:rPr>
              <a:t>é</a:t>
            </a:r>
            <a:r>
              <a:rPr lang="fr-FR" sz="2800" dirty="0" smtClean="0"/>
              <a:t> cardiaque</a:t>
            </a:r>
          </a:p>
          <a:p>
            <a:endParaRPr lang="fr-FR" sz="2800" dirty="0" smtClean="0"/>
          </a:p>
          <a:p>
            <a:r>
              <a:rPr lang="fr-FR" sz="2800" dirty="0" smtClean="0"/>
              <a:t>Coagulation</a:t>
            </a:r>
          </a:p>
        </p:txBody>
      </p:sp>
      <p:pic>
        <p:nvPicPr>
          <p:cNvPr id="47108" name="Picture 7" descr="Biceps squelette"/>
          <p:cNvPicPr>
            <a:picLocks noChangeAspect="1" noChangeArrowheads="1"/>
          </p:cNvPicPr>
          <p:nvPr/>
        </p:nvPicPr>
        <p:blipFill>
          <a:blip r:embed="rId2" cstate="print"/>
          <a:srcRect l="26833" r="15668"/>
          <a:stretch>
            <a:fillRect/>
          </a:stretch>
        </p:blipFill>
        <p:spPr bwMode="auto">
          <a:xfrm flipH="1">
            <a:off x="6372200" y="1268760"/>
            <a:ext cx="19050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7"/>
          <p:cNvSpPr txBox="1">
            <a:spLocks noChangeArrowheads="1"/>
          </p:cNvSpPr>
          <p:nvPr/>
        </p:nvSpPr>
        <p:spPr bwMode="auto">
          <a:xfrm>
            <a:off x="755576" y="1844824"/>
            <a:ext cx="7646987" cy="4031873"/>
          </a:xfrm>
          <a:prstGeom prst="rect">
            <a:avLst/>
          </a:prstGeom>
          <a:noFill/>
          <a:ln w="9525">
            <a:noFill/>
            <a:miter lim="800000"/>
            <a:headEnd/>
            <a:tailEnd/>
          </a:ln>
        </p:spPr>
        <p:txBody>
          <a:bodyPr>
            <a:spAutoFit/>
          </a:bodyPr>
          <a:lstStyle/>
          <a:p>
            <a:pPr>
              <a:spcBef>
                <a:spcPct val="50000"/>
              </a:spcBef>
            </a:pPr>
            <a:r>
              <a:rPr lang="fr-FR" sz="1600" b="1" dirty="0">
                <a:cs typeface="Arial" charset="0"/>
              </a:rPr>
              <a:t>Fromage fondu 			164g			564Kcal</a:t>
            </a:r>
          </a:p>
          <a:p>
            <a:pPr>
              <a:spcBef>
                <a:spcPct val="50000"/>
              </a:spcBef>
            </a:pPr>
            <a:r>
              <a:rPr lang="fr-FR" sz="1600" b="1" dirty="0">
                <a:cs typeface="Arial" charset="0"/>
              </a:rPr>
              <a:t>Camembert 60% de MG		113g			413Kcal</a:t>
            </a:r>
          </a:p>
          <a:p>
            <a:pPr>
              <a:spcBef>
                <a:spcPct val="50000"/>
              </a:spcBef>
            </a:pPr>
            <a:r>
              <a:rPr lang="fr-FR" sz="1600" b="1" dirty="0">
                <a:cs typeface="Arial" charset="0"/>
              </a:rPr>
              <a:t>Fromage de chèvre sec		210g			930kcal</a:t>
            </a:r>
          </a:p>
          <a:p>
            <a:pPr>
              <a:spcBef>
                <a:spcPct val="50000"/>
              </a:spcBef>
            </a:pPr>
            <a:r>
              <a:rPr lang="fr-FR" sz="1600" b="1" dirty="0">
                <a:cs typeface="Arial" charset="0"/>
              </a:rPr>
              <a:t>Emmental			  35g			132kcal</a:t>
            </a:r>
          </a:p>
          <a:p>
            <a:pPr>
              <a:spcBef>
                <a:spcPct val="50000"/>
              </a:spcBef>
            </a:pPr>
            <a:r>
              <a:rPr lang="fr-FR" sz="1600" b="1" dirty="0">
                <a:cs typeface="Arial" charset="0"/>
              </a:rPr>
              <a:t>Parmesan			  30g			114kcal</a:t>
            </a:r>
          </a:p>
          <a:p>
            <a:pPr>
              <a:spcBef>
                <a:spcPct val="50000"/>
              </a:spcBef>
            </a:pPr>
            <a:r>
              <a:rPr lang="fr-FR" sz="1600" b="1" dirty="0">
                <a:cs typeface="Arial" charset="0"/>
              </a:rPr>
              <a:t>Yaourt nature			</a:t>
            </a:r>
            <a:r>
              <a:rPr lang="fr-FR" sz="1600" b="1" dirty="0" smtClean="0">
                <a:cs typeface="Arial" charset="0"/>
              </a:rPr>
              <a:t>3 </a:t>
            </a:r>
            <a:r>
              <a:rPr lang="fr-FR" sz="1600" b="1" dirty="0">
                <a:cs typeface="Arial" charset="0"/>
              </a:rPr>
              <a:t>unités		               </a:t>
            </a:r>
            <a:r>
              <a:rPr lang="fr-FR" sz="1600" b="1" dirty="0" smtClean="0">
                <a:cs typeface="Arial" charset="0"/>
              </a:rPr>
              <a:t>100kcal</a:t>
            </a:r>
            <a:endParaRPr lang="fr-FR" sz="1600" b="1" dirty="0">
              <a:cs typeface="Arial" charset="0"/>
            </a:endParaRPr>
          </a:p>
          <a:p>
            <a:pPr>
              <a:spcBef>
                <a:spcPct val="50000"/>
              </a:spcBef>
            </a:pPr>
            <a:r>
              <a:rPr lang="fr-FR" sz="1600" b="1" dirty="0">
                <a:cs typeface="Arial" charset="0"/>
              </a:rPr>
              <a:t>Lait ½ </a:t>
            </a:r>
            <a:r>
              <a:rPr lang="fr-FR" sz="1600" b="1" dirty="0" smtClean="0">
                <a:cs typeface="Arial" charset="0"/>
              </a:rPr>
              <a:t>écrémé</a:t>
            </a:r>
            <a:r>
              <a:rPr lang="fr-FR" sz="1600" b="1" dirty="0">
                <a:cs typeface="Arial" charset="0"/>
              </a:rPr>
              <a:t>			350ml			</a:t>
            </a:r>
            <a:r>
              <a:rPr lang="fr-FR" sz="1600" b="1" dirty="0" smtClean="0">
                <a:cs typeface="Arial" charset="0"/>
              </a:rPr>
              <a:t> 161kcal</a:t>
            </a:r>
          </a:p>
          <a:p>
            <a:pPr>
              <a:spcBef>
                <a:spcPct val="50000"/>
              </a:spcBef>
            </a:pPr>
            <a:endParaRPr lang="fr-FR" sz="1600" b="1" dirty="0" smtClean="0">
              <a:cs typeface="Arial" charset="0"/>
            </a:endParaRPr>
          </a:p>
          <a:p>
            <a:pPr>
              <a:spcBef>
                <a:spcPct val="50000"/>
              </a:spcBef>
            </a:pPr>
            <a:r>
              <a:rPr lang="fr-FR" sz="1600" b="1" dirty="0" smtClean="0">
                <a:cs typeface="Arial" charset="0"/>
              </a:rPr>
              <a:t>Chou frisé			440g</a:t>
            </a:r>
          </a:p>
          <a:p>
            <a:pPr>
              <a:spcBef>
                <a:spcPct val="50000"/>
              </a:spcBef>
            </a:pPr>
            <a:r>
              <a:rPr lang="fr-FR" sz="1600" b="1" dirty="0" smtClean="0">
                <a:cs typeface="Arial" charset="0"/>
              </a:rPr>
              <a:t>Brocoli, fenouil, bettes, épinards  	880g</a:t>
            </a:r>
          </a:p>
          <a:p>
            <a:pPr>
              <a:spcBef>
                <a:spcPct val="50000"/>
              </a:spcBef>
            </a:pPr>
            <a:r>
              <a:rPr lang="fr-FR" sz="1600" b="1" dirty="0" smtClean="0">
                <a:cs typeface="Arial" charset="0"/>
              </a:rPr>
              <a:t>Cerfeuil				220g</a:t>
            </a:r>
            <a:endParaRPr lang="fr-FR" sz="1600" b="1" dirty="0">
              <a:cs typeface="Arial" charset="0"/>
            </a:endParaRPr>
          </a:p>
        </p:txBody>
      </p:sp>
      <p:sp>
        <p:nvSpPr>
          <p:cNvPr id="41988" name="Text Box 9"/>
          <p:cNvSpPr txBox="1">
            <a:spLocks noChangeArrowheads="1"/>
          </p:cNvSpPr>
          <p:nvPr/>
        </p:nvSpPr>
        <p:spPr bwMode="auto">
          <a:xfrm>
            <a:off x="683568" y="548680"/>
            <a:ext cx="7781925" cy="1077912"/>
          </a:xfrm>
          <a:prstGeom prst="rect">
            <a:avLst/>
          </a:prstGeom>
          <a:noFill/>
          <a:ln w="9525">
            <a:noFill/>
            <a:miter lim="800000"/>
            <a:headEnd/>
            <a:tailEnd/>
          </a:ln>
        </p:spPr>
        <p:txBody>
          <a:bodyPr>
            <a:spAutoFit/>
          </a:bodyPr>
          <a:lstStyle/>
          <a:p>
            <a:pPr algn="ctr">
              <a:spcBef>
                <a:spcPct val="50000"/>
              </a:spcBef>
            </a:pPr>
            <a:r>
              <a:rPr lang="fr-FR" sz="3200" dirty="0"/>
              <a:t>Quantité d’aliments permettant d’obtenir 400 mg de calcium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19100" y="381000"/>
            <a:ext cx="8305800" cy="6248400"/>
            <a:chOff x="192" y="240"/>
            <a:chExt cx="5232" cy="3936"/>
          </a:xfrm>
        </p:grpSpPr>
        <p:grpSp>
          <p:nvGrpSpPr>
            <p:cNvPr id="3" name="Group 6"/>
            <p:cNvGrpSpPr>
              <a:grpSpLocks/>
            </p:cNvGrpSpPr>
            <p:nvPr/>
          </p:nvGrpSpPr>
          <p:grpSpPr bwMode="auto">
            <a:xfrm>
              <a:off x="192" y="240"/>
              <a:ext cx="5232" cy="3936"/>
              <a:chOff x="192" y="240"/>
              <a:chExt cx="5232" cy="3936"/>
            </a:xfrm>
          </p:grpSpPr>
          <p:sp>
            <p:nvSpPr>
              <p:cNvPr id="43023" name="AutoShape 7"/>
              <p:cNvSpPr>
                <a:spLocks noChangeArrowheads="1"/>
              </p:cNvSpPr>
              <p:nvPr/>
            </p:nvSpPr>
            <p:spPr bwMode="auto">
              <a:xfrm>
                <a:off x="192" y="240"/>
                <a:ext cx="5232" cy="3936"/>
              </a:xfrm>
              <a:prstGeom prst="triangle">
                <a:avLst>
                  <a:gd name="adj" fmla="val 50000"/>
                </a:avLst>
              </a:prstGeom>
              <a:noFill/>
              <a:ln w="12700">
                <a:solidFill>
                  <a:schemeClr val="tx1"/>
                </a:solidFill>
                <a:miter lim="800000"/>
                <a:headEnd type="none" w="sm" len="sm"/>
                <a:tailEnd type="none" w="sm" len="sm"/>
              </a:ln>
            </p:spPr>
            <p:txBody>
              <a:bodyPr wrap="none" anchor="ctr"/>
              <a:lstStyle/>
              <a:p>
                <a:endParaRPr lang="fr-FR"/>
              </a:p>
            </p:txBody>
          </p:sp>
          <p:sp>
            <p:nvSpPr>
              <p:cNvPr id="43024" name="Text Box 8"/>
              <p:cNvSpPr txBox="1">
                <a:spLocks noChangeArrowheads="1"/>
              </p:cNvSpPr>
              <p:nvPr/>
            </p:nvSpPr>
            <p:spPr bwMode="auto">
              <a:xfrm>
                <a:off x="552" y="3782"/>
                <a:ext cx="4656" cy="250"/>
              </a:xfrm>
              <a:prstGeom prst="rect">
                <a:avLst/>
              </a:prstGeom>
              <a:noFill/>
              <a:ln w="12700">
                <a:noFill/>
                <a:miter lim="800000"/>
                <a:headEnd type="none" w="sm" len="sm"/>
                <a:tailEnd type="none" w="sm" len="sm"/>
              </a:ln>
            </p:spPr>
            <p:txBody>
              <a:bodyPr>
                <a:spAutoFit/>
              </a:bodyPr>
              <a:lstStyle/>
              <a:p>
                <a:pPr algn="ctr">
                  <a:spcBef>
                    <a:spcPct val="50000"/>
                  </a:spcBef>
                </a:pPr>
                <a:r>
                  <a:rPr lang="fr-FR" sz="2000" b="1"/>
                  <a:t>Moyenne des viandes  3</a:t>
                </a:r>
              </a:p>
            </p:txBody>
          </p:sp>
          <p:sp>
            <p:nvSpPr>
              <p:cNvPr id="43025" name="Text Box 9"/>
              <p:cNvSpPr txBox="1">
                <a:spLocks noChangeArrowheads="1"/>
              </p:cNvSpPr>
              <p:nvPr/>
            </p:nvSpPr>
            <p:spPr bwMode="auto">
              <a:xfrm>
                <a:off x="600" y="3398"/>
                <a:ext cx="4560" cy="250"/>
              </a:xfrm>
              <a:prstGeom prst="rect">
                <a:avLst/>
              </a:prstGeom>
              <a:noFill/>
              <a:ln w="12700">
                <a:noFill/>
                <a:miter lim="800000"/>
                <a:headEnd type="none" w="sm" len="sm"/>
                <a:tailEnd type="none" w="sm" len="sm"/>
              </a:ln>
            </p:spPr>
            <p:txBody>
              <a:bodyPr>
                <a:spAutoFit/>
              </a:bodyPr>
              <a:lstStyle/>
              <a:p>
                <a:pPr algn="ctr">
                  <a:spcBef>
                    <a:spcPct val="50000"/>
                  </a:spcBef>
                </a:pPr>
                <a:r>
                  <a:rPr lang="fr-FR" sz="2000" b="1"/>
                  <a:t>Huîtres, foie de veau, jaune d’œuf  5 à 7</a:t>
                </a:r>
              </a:p>
            </p:txBody>
          </p:sp>
          <p:sp>
            <p:nvSpPr>
              <p:cNvPr id="43026" name="Text Box 10"/>
              <p:cNvSpPr txBox="1">
                <a:spLocks noChangeArrowheads="1"/>
              </p:cNvSpPr>
              <p:nvPr/>
            </p:nvSpPr>
            <p:spPr bwMode="auto">
              <a:xfrm>
                <a:off x="1776" y="3014"/>
                <a:ext cx="2064" cy="250"/>
              </a:xfrm>
              <a:prstGeom prst="rect">
                <a:avLst/>
              </a:prstGeom>
              <a:noFill/>
              <a:ln w="12700">
                <a:noFill/>
                <a:miter lim="800000"/>
                <a:headEnd type="none" w="sm" len="sm"/>
                <a:tailEnd type="none" w="sm" len="sm"/>
              </a:ln>
            </p:spPr>
            <p:txBody>
              <a:bodyPr>
                <a:spAutoFit/>
              </a:bodyPr>
              <a:lstStyle/>
              <a:p>
                <a:pPr algn="ctr">
                  <a:spcBef>
                    <a:spcPct val="50000"/>
                  </a:spcBef>
                </a:pPr>
                <a:r>
                  <a:rPr lang="fr-FR" sz="2000" b="1"/>
                  <a:t>Abats  6</a:t>
                </a:r>
              </a:p>
            </p:txBody>
          </p:sp>
          <p:sp>
            <p:nvSpPr>
              <p:cNvPr id="43027" name="Text Box 11"/>
              <p:cNvSpPr txBox="1">
                <a:spLocks noChangeArrowheads="1"/>
              </p:cNvSpPr>
              <p:nvPr/>
            </p:nvSpPr>
            <p:spPr bwMode="auto">
              <a:xfrm>
                <a:off x="1200" y="2054"/>
                <a:ext cx="3360" cy="250"/>
              </a:xfrm>
              <a:prstGeom prst="rect">
                <a:avLst/>
              </a:prstGeom>
              <a:noFill/>
              <a:ln w="12700">
                <a:noFill/>
                <a:miter lim="800000"/>
                <a:headEnd type="none" w="sm" len="sm"/>
                <a:tailEnd type="none" w="sm" len="sm"/>
              </a:ln>
            </p:spPr>
            <p:txBody>
              <a:bodyPr>
                <a:spAutoFit/>
              </a:bodyPr>
              <a:lstStyle/>
              <a:p>
                <a:pPr algn="ctr">
                  <a:spcBef>
                    <a:spcPct val="50000"/>
                  </a:spcBef>
                </a:pPr>
                <a:r>
                  <a:rPr lang="fr-FR" sz="2000" b="1"/>
                  <a:t>Palourdes, clams, bigorneaux</a:t>
                </a:r>
              </a:p>
            </p:txBody>
          </p:sp>
          <p:sp>
            <p:nvSpPr>
              <p:cNvPr id="43028" name="Text Box 12"/>
              <p:cNvSpPr txBox="1">
                <a:spLocks noChangeArrowheads="1"/>
              </p:cNvSpPr>
              <p:nvPr/>
            </p:nvSpPr>
            <p:spPr bwMode="auto">
              <a:xfrm>
                <a:off x="960" y="1708"/>
                <a:ext cx="3696" cy="250"/>
              </a:xfrm>
              <a:prstGeom prst="rect">
                <a:avLst/>
              </a:prstGeom>
              <a:noFill/>
              <a:ln w="12700">
                <a:noFill/>
                <a:miter lim="800000"/>
                <a:headEnd type="none" w="sm" len="sm"/>
                <a:tailEnd type="none" w="sm" len="sm"/>
              </a:ln>
            </p:spPr>
            <p:txBody>
              <a:bodyPr>
                <a:spAutoFit/>
              </a:bodyPr>
              <a:lstStyle/>
              <a:p>
                <a:pPr algn="ctr">
                  <a:spcBef>
                    <a:spcPct val="50000"/>
                  </a:spcBef>
                </a:pPr>
                <a:r>
                  <a:rPr lang="fr-FR" sz="2000" b="1"/>
                  <a:t>Foie de volaille</a:t>
                </a:r>
              </a:p>
            </p:txBody>
          </p:sp>
          <p:sp>
            <p:nvSpPr>
              <p:cNvPr id="43029" name="Text Box 13"/>
              <p:cNvSpPr txBox="1">
                <a:spLocks noChangeArrowheads="1"/>
              </p:cNvSpPr>
              <p:nvPr/>
            </p:nvSpPr>
            <p:spPr bwMode="auto">
              <a:xfrm>
                <a:off x="1765" y="1117"/>
                <a:ext cx="2064" cy="250"/>
              </a:xfrm>
              <a:prstGeom prst="rect">
                <a:avLst/>
              </a:prstGeom>
              <a:noFill/>
              <a:ln w="12700">
                <a:noFill/>
                <a:miter lim="800000"/>
                <a:headEnd type="none" w="sm" len="sm"/>
                <a:tailEnd type="none" w="sm" len="sm"/>
              </a:ln>
            </p:spPr>
            <p:txBody>
              <a:bodyPr>
                <a:spAutoFit/>
              </a:bodyPr>
              <a:lstStyle/>
              <a:p>
                <a:pPr algn="ctr">
                  <a:spcBef>
                    <a:spcPct val="50000"/>
                  </a:spcBef>
                </a:pPr>
                <a:r>
                  <a:rPr lang="fr-FR" sz="2000" b="1" dirty="0"/>
                  <a:t>Pigeon, Boudin </a:t>
                </a:r>
              </a:p>
            </p:txBody>
          </p:sp>
          <p:sp>
            <p:nvSpPr>
              <p:cNvPr id="43030" name="Text Box 14"/>
              <p:cNvSpPr txBox="1">
                <a:spLocks noChangeArrowheads="1"/>
              </p:cNvSpPr>
              <p:nvPr/>
            </p:nvSpPr>
            <p:spPr bwMode="auto">
              <a:xfrm>
                <a:off x="1728" y="2582"/>
                <a:ext cx="2112" cy="250"/>
              </a:xfrm>
              <a:prstGeom prst="rect">
                <a:avLst/>
              </a:prstGeom>
              <a:noFill/>
              <a:ln w="12700">
                <a:noFill/>
                <a:miter lim="800000"/>
                <a:headEnd type="none" w="sm" len="sm"/>
                <a:tailEnd type="none" w="sm" len="sm"/>
              </a:ln>
            </p:spPr>
            <p:txBody>
              <a:bodyPr>
                <a:spAutoFit/>
              </a:bodyPr>
              <a:lstStyle/>
              <a:p>
                <a:pPr>
                  <a:spcBef>
                    <a:spcPct val="50000"/>
                  </a:spcBef>
                </a:pPr>
                <a:r>
                  <a:rPr lang="fr-FR" sz="2000" b="1"/>
                  <a:t>Pâté de foie de volaille  8</a:t>
                </a:r>
              </a:p>
            </p:txBody>
          </p:sp>
          <p:sp>
            <p:nvSpPr>
              <p:cNvPr id="43031" name="Text Box 15"/>
              <p:cNvSpPr txBox="1">
                <a:spLocks noChangeArrowheads="1"/>
              </p:cNvSpPr>
              <p:nvPr/>
            </p:nvSpPr>
            <p:spPr bwMode="auto">
              <a:xfrm>
                <a:off x="2490" y="754"/>
                <a:ext cx="672" cy="233"/>
              </a:xfrm>
              <a:prstGeom prst="rect">
                <a:avLst/>
              </a:prstGeom>
              <a:noFill/>
              <a:ln w="12700">
                <a:noFill/>
                <a:miter lim="800000"/>
                <a:headEnd type="none" w="sm" len="sm"/>
                <a:tailEnd type="none" w="sm" len="sm"/>
              </a:ln>
            </p:spPr>
            <p:txBody>
              <a:bodyPr>
                <a:spAutoFit/>
              </a:bodyPr>
              <a:lstStyle/>
              <a:p>
                <a:pPr>
                  <a:spcBef>
                    <a:spcPct val="50000"/>
                  </a:spcBef>
                </a:pPr>
                <a:r>
                  <a:rPr lang="fr-FR" b="1" dirty="0"/>
                  <a:t>20 à 22</a:t>
                </a:r>
              </a:p>
            </p:txBody>
          </p:sp>
          <p:sp>
            <p:nvSpPr>
              <p:cNvPr id="43032" name="Text Box 16"/>
              <p:cNvSpPr txBox="1">
                <a:spLocks noChangeArrowheads="1"/>
              </p:cNvSpPr>
              <p:nvPr/>
            </p:nvSpPr>
            <p:spPr bwMode="auto">
              <a:xfrm>
                <a:off x="2448" y="1392"/>
                <a:ext cx="912" cy="250"/>
              </a:xfrm>
              <a:prstGeom prst="rect">
                <a:avLst/>
              </a:prstGeom>
              <a:noFill/>
              <a:ln w="12700">
                <a:noFill/>
                <a:miter lim="800000"/>
                <a:headEnd type="none" w="sm" len="sm"/>
                <a:tailEnd type="none" w="sm" len="sm"/>
              </a:ln>
            </p:spPr>
            <p:txBody>
              <a:bodyPr>
                <a:spAutoFit/>
              </a:bodyPr>
              <a:lstStyle/>
              <a:p>
                <a:pPr>
                  <a:spcBef>
                    <a:spcPct val="50000"/>
                  </a:spcBef>
                </a:pPr>
                <a:r>
                  <a:rPr lang="fr-FR" sz="2000" b="1"/>
                  <a:t>10 à 15</a:t>
                </a:r>
              </a:p>
            </p:txBody>
          </p:sp>
        </p:grpSp>
        <p:sp>
          <p:nvSpPr>
            <p:cNvPr id="43020" name="Line 17"/>
            <p:cNvSpPr>
              <a:spLocks noChangeShapeType="1"/>
            </p:cNvSpPr>
            <p:nvPr/>
          </p:nvSpPr>
          <p:spPr bwMode="auto">
            <a:xfrm>
              <a:off x="2160" y="1248"/>
              <a:ext cx="1296" cy="0"/>
            </a:xfrm>
            <a:prstGeom prst="line">
              <a:avLst/>
            </a:prstGeom>
            <a:noFill/>
            <a:ln w="12700">
              <a:solidFill>
                <a:srgbClr val="FFFFFF"/>
              </a:solidFill>
              <a:round/>
              <a:headEnd type="none" w="sm" len="sm"/>
              <a:tailEnd type="none" w="sm" len="sm"/>
            </a:ln>
          </p:spPr>
          <p:txBody>
            <a:bodyPr/>
            <a:lstStyle/>
            <a:p>
              <a:endParaRPr lang="fr-FR"/>
            </a:p>
          </p:txBody>
        </p:sp>
        <p:sp>
          <p:nvSpPr>
            <p:cNvPr id="43021" name="Line 18"/>
            <p:cNvSpPr>
              <a:spLocks noChangeShapeType="1"/>
            </p:cNvSpPr>
            <p:nvPr/>
          </p:nvSpPr>
          <p:spPr bwMode="auto">
            <a:xfrm>
              <a:off x="1296" y="2448"/>
              <a:ext cx="3024" cy="0"/>
            </a:xfrm>
            <a:prstGeom prst="line">
              <a:avLst/>
            </a:prstGeom>
            <a:noFill/>
            <a:ln w="12700">
              <a:solidFill>
                <a:srgbClr val="FFFFFF"/>
              </a:solidFill>
              <a:round/>
              <a:headEnd type="none" w="sm" len="sm"/>
              <a:tailEnd type="none" w="sm" len="sm"/>
            </a:ln>
          </p:spPr>
          <p:txBody>
            <a:bodyPr/>
            <a:lstStyle/>
            <a:p>
              <a:endParaRPr lang="fr-FR"/>
            </a:p>
          </p:txBody>
        </p:sp>
        <p:sp>
          <p:nvSpPr>
            <p:cNvPr id="43022" name="Line 19"/>
            <p:cNvSpPr>
              <a:spLocks noChangeShapeType="1"/>
            </p:cNvSpPr>
            <p:nvPr/>
          </p:nvSpPr>
          <p:spPr bwMode="auto">
            <a:xfrm>
              <a:off x="480" y="3744"/>
              <a:ext cx="4704" cy="0"/>
            </a:xfrm>
            <a:prstGeom prst="line">
              <a:avLst/>
            </a:prstGeom>
            <a:noFill/>
            <a:ln w="12700">
              <a:solidFill>
                <a:srgbClr val="FFFFFF"/>
              </a:solidFill>
              <a:round/>
              <a:headEnd type="none" w="sm" len="sm"/>
              <a:tailEnd type="none" w="sm" len="sm"/>
            </a:ln>
          </p:spPr>
          <p:txBody>
            <a:bodyPr wrap="none" anchor="ctr"/>
            <a:lstStyle/>
            <a:p>
              <a:endParaRPr lang="fr-FR"/>
            </a:p>
          </p:txBody>
        </p:sp>
      </p:grpSp>
      <p:sp>
        <p:nvSpPr>
          <p:cNvPr id="43011" name="Text Box 20"/>
          <p:cNvSpPr txBox="1">
            <a:spLocks noChangeArrowheads="1"/>
          </p:cNvSpPr>
          <p:nvPr/>
        </p:nvSpPr>
        <p:spPr bwMode="auto">
          <a:xfrm>
            <a:off x="323850" y="404813"/>
            <a:ext cx="3581400" cy="584775"/>
          </a:xfrm>
          <a:prstGeom prst="rect">
            <a:avLst/>
          </a:prstGeom>
          <a:noFill/>
          <a:ln w="12700">
            <a:noFill/>
            <a:miter lim="800000"/>
            <a:headEnd type="none" w="sm" len="sm"/>
            <a:tailEnd type="none" w="sm" len="sm"/>
          </a:ln>
        </p:spPr>
        <p:txBody>
          <a:bodyPr>
            <a:spAutoFit/>
          </a:bodyPr>
          <a:lstStyle/>
          <a:p>
            <a:pPr>
              <a:spcBef>
                <a:spcPct val="50000"/>
              </a:spcBef>
            </a:pPr>
            <a:r>
              <a:rPr lang="fr-FR" dirty="0"/>
              <a:t>La pyramide du   </a:t>
            </a:r>
            <a:r>
              <a:rPr lang="fr-FR" sz="3200" dirty="0"/>
              <a:t>FER </a:t>
            </a:r>
          </a:p>
        </p:txBody>
      </p:sp>
      <p:sp>
        <p:nvSpPr>
          <p:cNvPr id="43012" name="Text Box 21"/>
          <p:cNvSpPr txBox="1">
            <a:spLocks noChangeArrowheads="1"/>
          </p:cNvSpPr>
          <p:nvPr/>
        </p:nvSpPr>
        <p:spPr bwMode="auto">
          <a:xfrm>
            <a:off x="7543800" y="4724400"/>
            <a:ext cx="1600200" cy="304800"/>
          </a:xfrm>
          <a:prstGeom prst="rect">
            <a:avLst/>
          </a:prstGeom>
          <a:noFill/>
          <a:ln w="12700">
            <a:noFill/>
            <a:miter lim="800000"/>
            <a:headEnd type="none" w="sm" len="sm"/>
            <a:tailEnd type="none" w="sm" len="sm"/>
          </a:ln>
        </p:spPr>
        <p:txBody>
          <a:bodyPr>
            <a:spAutoFit/>
          </a:bodyPr>
          <a:lstStyle/>
          <a:p>
            <a:pPr>
              <a:spcBef>
                <a:spcPct val="50000"/>
              </a:spcBef>
            </a:pPr>
            <a:r>
              <a:rPr lang="fr-FR" sz="1400"/>
              <a:t>en mg pour 100g</a:t>
            </a:r>
          </a:p>
        </p:txBody>
      </p:sp>
      <p:sp>
        <p:nvSpPr>
          <p:cNvPr id="37897" name="Oval 22"/>
          <p:cNvSpPr>
            <a:spLocks noChangeArrowheads="1"/>
          </p:cNvSpPr>
          <p:nvPr/>
        </p:nvSpPr>
        <p:spPr bwMode="auto">
          <a:xfrm>
            <a:off x="0" y="2060575"/>
            <a:ext cx="2779713" cy="1416050"/>
          </a:xfrm>
          <a:prstGeom prst="ellipse">
            <a:avLst/>
          </a:prstGeom>
          <a:solidFill>
            <a:schemeClr val="accent1">
              <a:lumMod val="20000"/>
              <a:lumOff val="80000"/>
            </a:schemeClr>
          </a:solidFill>
          <a:ln w="9525">
            <a:solidFill>
              <a:schemeClr val="tx1"/>
            </a:solidFill>
            <a:round/>
            <a:headEnd/>
            <a:tailEnd/>
          </a:ln>
        </p:spPr>
        <p:txBody>
          <a:bodyPr wrap="none" anchor="ctr"/>
          <a:lstStyle/>
          <a:p>
            <a:pPr>
              <a:defRPr/>
            </a:pPr>
            <a:endParaRPr lang="fr-FR"/>
          </a:p>
        </p:txBody>
      </p:sp>
      <p:sp>
        <p:nvSpPr>
          <p:cNvPr id="43014" name="Text Box 23"/>
          <p:cNvSpPr txBox="1">
            <a:spLocks noChangeArrowheads="1"/>
          </p:cNvSpPr>
          <p:nvPr/>
        </p:nvSpPr>
        <p:spPr bwMode="auto">
          <a:xfrm>
            <a:off x="468313" y="2349500"/>
            <a:ext cx="1900237" cy="830263"/>
          </a:xfrm>
          <a:prstGeom prst="rect">
            <a:avLst/>
          </a:prstGeom>
          <a:noFill/>
          <a:ln w="9525">
            <a:noFill/>
            <a:miter lim="800000"/>
            <a:headEnd/>
            <a:tailEnd/>
          </a:ln>
        </p:spPr>
        <p:txBody>
          <a:bodyPr>
            <a:spAutoFit/>
          </a:bodyPr>
          <a:lstStyle/>
          <a:p>
            <a:pPr>
              <a:spcBef>
                <a:spcPct val="50000"/>
              </a:spcBef>
            </a:pPr>
            <a:r>
              <a:rPr lang="fr-FR" sz="1600" dirty="0"/>
              <a:t>La Vitamine C favorise l’absorption</a:t>
            </a:r>
          </a:p>
        </p:txBody>
      </p:sp>
      <p:sp>
        <p:nvSpPr>
          <p:cNvPr id="43015" name="Line 24"/>
          <p:cNvSpPr>
            <a:spLocks noChangeShapeType="1"/>
          </p:cNvSpPr>
          <p:nvPr/>
        </p:nvSpPr>
        <p:spPr bwMode="auto">
          <a:xfrm flipV="1">
            <a:off x="1835150" y="2420938"/>
            <a:ext cx="538163" cy="527050"/>
          </a:xfrm>
          <a:prstGeom prst="line">
            <a:avLst/>
          </a:prstGeom>
          <a:noFill/>
          <a:ln w="28575">
            <a:solidFill>
              <a:schemeClr val="bg1"/>
            </a:solidFill>
            <a:round/>
            <a:headEnd/>
            <a:tailEnd type="triangle" w="med" len="med"/>
          </a:ln>
        </p:spPr>
        <p:txBody>
          <a:bodyPr/>
          <a:lstStyle/>
          <a:p>
            <a:endParaRPr lang="fr-FR" dirty="0">
              <a:ln>
                <a:solidFill>
                  <a:srgbClr val="000000"/>
                </a:solidFill>
              </a:ln>
              <a:solidFill>
                <a:srgbClr val="000000"/>
              </a:solidFill>
            </a:endParaRPr>
          </a:p>
        </p:txBody>
      </p:sp>
      <p:sp>
        <p:nvSpPr>
          <p:cNvPr id="37900" name="Oval 25"/>
          <p:cNvSpPr>
            <a:spLocks noChangeArrowheads="1"/>
          </p:cNvSpPr>
          <p:nvPr/>
        </p:nvSpPr>
        <p:spPr bwMode="auto">
          <a:xfrm>
            <a:off x="6096000" y="1600200"/>
            <a:ext cx="2922588" cy="1309688"/>
          </a:xfrm>
          <a:prstGeom prst="ellipse">
            <a:avLst/>
          </a:prstGeom>
          <a:solidFill>
            <a:schemeClr val="bg1">
              <a:lumMod val="50000"/>
              <a:lumOff val="50000"/>
            </a:schemeClr>
          </a:solidFill>
          <a:ln w="9525">
            <a:solidFill>
              <a:schemeClr val="tx1"/>
            </a:solidFill>
            <a:round/>
            <a:headEnd/>
            <a:tailEnd/>
          </a:ln>
        </p:spPr>
        <p:txBody>
          <a:bodyPr wrap="none" anchor="ctr"/>
          <a:lstStyle/>
          <a:p>
            <a:pPr>
              <a:defRPr/>
            </a:pPr>
            <a:endParaRPr lang="fr-FR"/>
          </a:p>
        </p:txBody>
      </p:sp>
      <p:sp>
        <p:nvSpPr>
          <p:cNvPr id="43017" name="Text Box 26"/>
          <p:cNvSpPr txBox="1">
            <a:spLocks noChangeArrowheads="1"/>
          </p:cNvSpPr>
          <p:nvPr/>
        </p:nvSpPr>
        <p:spPr bwMode="auto">
          <a:xfrm>
            <a:off x="7019925" y="1773238"/>
            <a:ext cx="1674813" cy="830262"/>
          </a:xfrm>
          <a:prstGeom prst="rect">
            <a:avLst/>
          </a:prstGeom>
          <a:noFill/>
          <a:ln w="9525">
            <a:noFill/>
            <a:miter lim="800000"/>
            <a:headEnd/>
            <a:tailEnd/>
          </a:ln>
        </p:spPr>
        <p:txBody>
          <a:bodyPr>
            <a:spAutoFit/>
          </a:bodyPr>
          <a:lstStyle/>
          <a:p>
            <a:pPr>
              <a:spcBef>
                <a:spcPct val="50000"/>
              </a:spcBef>
            </a:pPr>
            <a:r>
              <a:rPr lang="fr-FR" sz="1600"/>
              <a:t>Les Tannins diminuent  l’absorption</a:t>
            </a:r>
          </a:p>
        </p:txBody>
      </p:sp>
      <p:sp>
        <p:nvSpPr>
          <p:cNvPr id="43018" name="Line 27"/>
          <p:cNvSpPr>
            <a:spLocks noChangeShapeType="1"/>
          </p:cNvSpPr>
          <p:nvPr/>
        </p:nvSpPr>
        <p:spPr bwMode="auto">
          <a:xfrm>
            <a:off x="6588125" y="1916113"/>
            <a:ext cx="504825" cy="576262"/>
          </a:xfrm>
          <a:prstGeom prst="line">
            <a:avLst/>
          </a:prstGeom>
          <a:noFill/>
          <a:ln w="2857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0"/>
          <p:cNvSpPr txBox="1">
            <a:spLocks noChangeArrowheads="1"/>
          </p:cNvSpPr>
          <p:nvPr/>
        </p:nvSpPr>
        <p:spPr bwMode="auto">
          <a:xfrm>
            <a:off x="468313" y="620713"/>
            <a:ext cx="3581400" cy="584775"/>
          </a:xfrm>
          <a:prstGeom prst="rect">
            <a:avLst/>
          </a:prstGeom>
          <a:noFill/>
          <a:ln w="12700">
            <a:noFill/>
            <a:miter lim="800000"/>
            <a:headEnd type="none" w="sm" len="sm"/>
            <a:tailEnd type="none" w="sm" len="sm"/>
          </a:ln>
        </p:spPr>
        <p:txBody>
          <a:bodyPr>
            <a:spAutoFit/>
          </a:bodyPr>
          <a:lstStyle/>
          <a:p>
            <a:pPr>
              <a:spcBef>
                <a:spcPct val="50000"/>
              </a:spcBef>
            </a:pPr>
            <a:r>
              <a:rPr lang="fr-FR" dirty="0"/>
              <a:t>La pyramide du </a:t>
            </a:r>
            <a:r>
              <a:rPr lang="fr-FR" sz="3200" dirty="0"/>
              <a:t>FER </a:t>
            </a:r>
          </a:p>
        </p:txBody>
      </p:sp>
      <p:sp>
        <p:nvSpPr>
          <p:cNvPr id="44035" name="Text Box 21"/>
          <p:cNvSpPr txBox="1">
            <a:spLocks noChangeArrowheads="1"/>
          </p:cNvSpPr>
          <p:nvPr/>
        </p:nvSpPr>
        <p:spPr bwMode="auto">
          <a:xfrm>
            <a:off x="7543800" y="4724400"/>
            <a:ext cx="1600200" cy="304800"/>
          </a:xfrm>
          <a:prstGeom prst="rect">
            <a:avLst/>
          </a:prstGeom>
          <a:noFill/>
          <a:ln w="12700">
            <a:noFill/>
            <a:miter lim="800000"/>
            <a:headEnd type="none" w="sm" len="sm"/>
            <a:tailEnd type="none" w="sm" len="sm"/>
          </a:ln>
        </p:spPr>
        <p:txBody>
          <a:bodyPr>
            <a:spAutoFit/>
          </a:bodyPr>
          <a:lstStyle/>
          <a:p>
            <a:pPr>
              <a:spcBef>
                <a:spcPct val="50000"/>
              </a:spcBef>
            </a:pPr>
            <a:r>
              <a:rPr lang="fr-FR" sz="1400"/>
              <a:t>en mg pour 100g</a:t>
            </a:r>
          </a:p>
        </p:txBody>
      </p:sp>
      <p:grpSp>
        <p:nvGrpSpPr>
          <p:cNvPr id="2" name="Group 28"/>
          <p:cNvGrpSpPr>
            <a:grpSpLocks/>
          </p:cNvGrpSpPr>
          <p:nvPr/>
        </p:nvGrpSpPr>
        <p:grpSpPr bwMode="auto">
          <a:xfrm>
            <a:off x="419100" y="228600"/>
            <a:ext cx="8305800" cy="6248400"/>
            <a:chOff x="288" y="240"/>
            <a:chExt cx="5232" cy="3936"/>
          </a:xfrm>
        </p:grpSpPr>
        <p:sp>
          <p:nvSpPr>
            <p:cNvPr id="44037" name="AutoShape 29"/>
            <p:cNvSpPr>
              <a:spLocks noChangeArrowheads="1"/>
            </p:cNvSpPr>
            <p:nvPr/>
          </p:nvSpPr>
          <p:spPr bwMode="auto">
            <a:xfrm>
              <a:off x="288" y="240"/>
              <a:ext cx="5232" cy="3936"/>
            </a:xfrm>
            <a:prstGeom prst="triangle">
              <a:avLst>
                <a:gd name="adj" fmla="val 50000"/>
              </a:avLst>
            </a:prstGeom>
            <a:noFill/>
            <a:ln w="12700">
              <a:solidFill>
                <a:schemeClr val="tx1"/>
              </a:solidFill>
              <a:miter lim="800000"/>
              <a:headEnd type="none" w="sm" len="sm"/>
              <a:tailEnd type="none" w="sm" len="sm"/>
            </a:ln>
          </p:spPr>
          <p:txBody>
            <a:bodyPr wrap="none" anchor="ctr"/>
            <a:lstStyle/>
            <a:p>
              <a:endParaRPr lang="fr-FR"/>
            </a:p>
          </p:txBody>
        </p:sp>
        <p:sp>
          <p:nvSpPr>
            <p:cNvPr id="44038" name="Text Box 30"/>
            <p:cNvSpPr txBox="1">
              <a:spLocks noChangeArrowheads="1"/>
            </p:cNvSpPr>
            <p:nvPr/>
          </p:nvSpPr>
          <p:spPr bwMode="auto">
            <a:xfrm>
              <a:off x="2496" y="768"/>
              <a:ext cx="816" cy="250"/>
            </a:xfrm>
            <a:prstGeom prst="rect">
              <a:avLst/>
            </a:prstGeom>
            <a:noFill/>
            <a:ln w="12700">
              <a:noFill/>
              <a:miter lim="800000"/>
              <a:headEnd type="none" w="sm" len="sm"/>
              <a:tailEnd type="none" w="sm" len="sm"/>
            </a:ln>
          </p:spPr>
          <p:txBody>
            <a:bodyPr>
              <a:spAutoFit/>
            </a:bodyPr>
            <a:lstStyle/>
            <a:p>
              <a:pPr algn="ctr">
                <a:spcBef>
                  <a:spcPct val="50000"/>
                </a:spcBef>
              </a:pPr>
              <a:r>
                <a:rPr lang="fr-FR" sz="2000" b="1"/>
                <a:t>13</a:t>
              </a:r>
            </a:p>
          </p:txBody>
        </p:sp>
        <p:sp>
          <p:nvSpPr>
            <p:cNvPr id="44039" name="Line 31"/>
            <p:cNvSpPr>
              <a:spLocks noChangeShapeType="1"/>
            </p:cNvSpPr>
            <p:nvPr/>
          </p:nvSpPr>
          <p:spPr bwMode="auto">
            <a:xfrm>
              <a:off x="1872" y="1872"/>
              <a:ext cx="2064" cy="0"/>
            </a:xfrm>
            <a:prstGeom prst="line">
              <a:avLst/>
            </a:prstGeom>
            <a:noFill/>
            <a:ln w="12700">
              <a:solidFill>
                <a:srgbClr val="FFFFFF"/>
              </a:solidFill>
              <a:round/>
              <a:headEnd type="none" w="sm" len="sm"/>
              <a:tailEnd type="none" w="sm" len="sm"/>
            </a:ln>
          </p:spPr>
          <p:txBody>
            <a:bodyPr/>
            <a:lstStyle/>
            <a:p>
              <a:endParaRPr lang="fr-FR"/>
            </a:p>
          </p:txBody>
        </p:sp>
        <p:sp>
          <p:nvSpPr>
            <p:cNvPr id="44040" name="Text Box 32"/>
            <p:cNvSpPr txBox="1">
              <a:spLocks noChangeArrowheads="1"/>
            </p:cNvSpPr>
            <p:nvPr/>
          </p:nvSpPr>
          <p:spPr bwMode="auto">
            <a:xfrm>
              <a:off x="2232" y="1095"/>
              <a:ext cx="1296" cy="633"/>
            </a:xfrm>
            <a:prstGeom prst="rect">
              <a:avLst/>
            </a:prstGeom>
            <a:noFill/>
            <a:ln w="12700">
              <a:noFill/>
              <a:miter lim="800000"/>
              <a:headEnd type="none" w="sm" len="sm"/>
              <a:tailEnd type="none" w="sm" len="sm"/>
            </a:ln>
          </p:spPr>
          <p:txBody>
            <a:bodyPr>
              <a:spAutoFit/>
            </a:bodyPr>
            <a:lstStyle/>
            <a:p>
              <a:pPr algn="ctr">
                <a:spcBef>
                  <a:spcPct val="50000"/>
                </a:spcBef>
              </a:pPr>
              <a:r>
                <a:rPr lang="fr-FR" b="1"/>
                <a:t>Cacao</a:t>
              </a:r>
            </a:p>
            <a:p>
              <a:pPr>
                <a:spcBef>
                  <a:spcPct val="50000"/>
                </a:spcBef>
              </a:pPr>
              <a:r>
                <a:rPr lang="fr-FR" b="1"/>
                <a:t>Farine de soja</a:t>
              </a:r>
            </a:p>
          </p:txBody>
        </p:sp>
        <p:sp>
          <p:nvSpPr>
            <p:cNvPr id="44041" name="Rectangle 33"/>
            <p:cNvSpPr>
              <a:spLocks noChangeArrowheads="1"/>
            </p:cNvSpPr>
            <p:nvPr/>
          </p:nvSpPr>
          <p:spPr bwMode="auto">
            <a:xfrm>
              <a:off x="3357" y="3319"/>
              <a:ext cx="1066" cy="288"/>
            </a:xfrm>
            <a:prstGeom prst="rect">
              <a:avLst/>
            </a:prstGeom>
            <a:noFill/>
            <a:ln w="12700">
              <a:noFill/>
              <a:miter lim="800000"/>
              <a:headEnd type="none" w="sm" len="sm"/>
              <a:tailEnd type="none" w="sm" len="sm"/>
            </a:ln>
          </p:spPr>
          <p:txBody>
            <a:bodyPr wrap="none">
              <a:spAutoFit/>
            </a:bodyPr>
            <a:lstStyle/>
            <a:p>
              <a:r>
                <a:rPr lang="fr-FR" b="1"/>
                <a:t>Épinards  3</a:t>
              </a:r>
            </a:p>
          </p:txBody>
        </p:sp>
        <p:sp>
          <p:nvSpPr>
            <p:cNvPr id="44042" name="Rectangle 34"/>
            <p:cNvSpPr>
              <a:spLocks noChangeArrowheads="1"/>
            </p:cNvSpPr>
            <p:nvPr/>
          </p:nvSpPr>
          <p:spPr bwMode="auto">
            <a:xfrm>
              <a:off x="2401" y="2791"/>
              <a:ext cx="1129" cy="288"/>
            </a:xfrm>
            <a:prstGeom prst="rect">
              <a:avLst/>
            </a:prstGeom>
            <a:noFill/>
            <a:ln w="12700">
              <a:noFill/>
              <a:miter lim="800000"/>
              <a:headEnd type="none" w="sm" len="sm"/>
              <a:tailEnd type="none" w="sm" len="sm"/>
            </a:ln>
          </p:spPr>
          <p:txBody>
            <a:bodyPr wrap="none">
              <a:spAutoFit/>
            </a:bodyPr>
            <a:lstStyle/>
            <a:p>
              <a:r>
                <a:rPr lang="fr-FR" b="1"/>
                <a:t>Fruits secs 4</a:t>
              </a:r>
            </a:p>
          </p:txBody>
        </p:sp>
        <p:sp>
          <p:nvSpPr>
            <p:cNvPr id="44043" name="Rectangle 35"/>
            <p:cNvSpPr>
              <a:spLocks noChangeArrowheads="1"/>
            </p:cNvSpPr>
            <p:nvPr/>
          </p:nvSpPr>
          <p:spPr bwMode="auto">
            <a:xfrm>
              <a:off x="1440" y="3271"/>
              <a:ext cx="788" cy="288"/>
            </a:xfrm>
            <a:prstGeom prst="rect">
              <a:avLst/>
            </a:prstGeom>
            <a:noFill/>
            <a:ln w="12700">
              <a:noFill/>
              <a:miter lim="800000"/>
              <a:headEnd type="none" w="sm" len="sm"/>
              <a:tailEnd type="none" w="sm" len="sm"/>
            </a:ln>
          </p:spPr>
          <p:txBody>
            <a:bodyPr wrap="none">
              <a:spAutoFit/>
            </a:bodyPr>
            <a:lstStyle/>
            <a:p>
              <a:r>
                <a:rPr lang="fr-FR" b="1"/>
                <a:t>Persil	3</a:t>
              </a:r>
            </a:p>
          </p:txBody>
        </p:sp>
        <p:sp>
          <p:nvSpPr>
            <p:cNvPr id="44044" name="Rectangle 36"/>
            <p:cNvSpPr>
              <a:spLocks noChangeArrowheads="1"/>
            </p:cNvSpPr>
            <p:nvPr/>
          </p:nvSpPr>
          <p:spPr bwMode="auto">
            <a:xfrm>
              <a:off x="2527" y="3751"/>
              <a:ext cx="825" cy="288"/>
            </a:xfrm>
            <a:prstGeom prst="rect">
              <a:avLst/>
            </a:prstGeom>
            <a:noFill/>
            <a:ln w="12700">
              <a:noFill/>
              <a:miter lim="800000"/>
              <a:headEnd type="none" w="sm" len="sm"/>
              <a:tailEnd type="none" w="sm" len="sm"/>
            </a:ln>
          </p:spPr>
          <p:txBody>
            <a:bodyPr wrap="none">
              <a:spAutoFit/>
            </a:bodyPr>
            <a:lstStyle/>
            <a:p>
              <a:pPr eaLnBrk="0" hangingPunct="0">
                <a:spcBef>
                  <a:spcPct val="50000"/>
                </a:spcBef>
              </a:pPr>
              <a:r>
                <a:rPr lang="fr-FR" b="1"/>
                <a:t>Pain  2,5</a:t>
              </a:r>
            </a:p>
          </p:txBody>
        </p:sp>
        <p:sp>
          <p:nvSpPr>
            <p:cNvPr id="44045" name="Line 37"/>
            <p:cNvSpPr>
              <a:spLocks noChangeShapeType="1"/>
            </p:cNvSpPr>
            <p:nvPr/>
          </p:nvSpPr>
          <p:spPr bwMode="auto">
            <a:xfrm>
              <a:off x="1248" y="2736"/>
              <a:ext cx="3360" cy="0"/>
            </a:xfrm>
            <a:prstGeom prst="line">
              <a:avLst/>
            </a:prstGeom>
            <a:noFill/>
            <a:ln w="12700">
              <a:solidFill>
                <a:srgbClr val="FFFFFF"/>
              </a:solidFill>
              <a:round/>
              <a:headEnd type="none" w="sm" len="sm"/>
              <a:tailEnd type="none" w="sm" len="sm"/>
            </a:ln>
          </p:spPr>
          <p:txBody>
            <a:bodyPr/>
            <a:lstStyle/>
            <a:p>
              <a:endParaRPr lang="fr-FR"/>
            </a:p>
          </p:txBody>
        </p:sp>
        <p:grpSp>
          <p:nvGrpSpPr>
            <p:cNvPr id="3" name="Group 38"/>
            <p:cNvGrpSpPr>
              <a:grpSpLocks/>
            </p:cNvGrpSpPr>
            <p:nvPr/>
          </p:nvGrpSpPr>
          <p:grpSpPr bwMode="auto">
            <a:xfrm>
              <a:off x="1680" y="1920"/>
              <a:ext cx="2544" cy="629"/>
              <a:chOff x="1824" y="2059"/>
              <a:chExt cx="2544" cy="629"/>
            </a:xfrm>
          </p:grpSpPr>
          <p:sp>
            <p:nvSpPr>
              <p:cNvPr id="44047" name="Text Box 39"/>
              <p:cNvSpPr txBox="1">
                <a:spLocks noChangeArrowheads="1"/>
              </p:cNvSpPr>
              <p:nvPr/>
            </p:nvSpPr>
            <p:spPr bwMode="auto">
              <a:xfrm>
                <a:off x="1824" y="2400"/>
                <a:ext cx="2544" cy="288"/>
              </a:xfrm>
              <a:prstGeom prst="rect">
                <a:avLst/>
              </a:prstGeom>
              <a:noFill/>
              <a:ln w="12700">
                <a:noFill/>
                <a:miter lim="800000"/>
                <a:headEnd type="none" w="sm" len="sm"/>
                <a:tailEnd type="none" w="sm" len="sm"/>
              </a:ln>
            </p:spPr>
            <p:txBody>
              <a:bodyPr>
                <a:spAutoFit/>
              </a:bodyPr>
              <a:lstStyle/>
              <a:p>
                <a:pPr>
                  <a:spcBef>
                    <a:spcPct val="50000"/>
                  </a:spcBef>
                </a:pPr>
                <a:r>
                  <a:rPr lang="fr-FR" b="1"/>
                  <a:t>Haricots blancs, lentilles</a:t>
                </a:r>
              </a:p>
            </p:txBody>
          </p:sp>
          <p:sp>
            <p:nvSpPr>
              <p:cNvPr id="44048" name="Text Box 40"/>
              <p:cNvSpPr txBox="1">
                <a:spLocks noChangeArrowheads="1"/>
              </p:cNvSpPr>
              <p:nvPr/>
            </p:nvSpPr>
            <p:spPr bwMode="auto">
              <a:xfrm>
                <a:off x="2592" y="2059"/>
                <a:ext cx="1200" cy="250"/>
              </a:xfrm>
              <a:prstGeom prst="rect">
                <a:avLst/>
              </a:prstGeom>
              <a:noFill/>
              <a:ln w="12700">
                <a:noFill/>
                <a:miter lim="800000"/>
                <a:headEnd type="none" w="sm" len="sm"/>
                <a:tailEnd type="none" w="sm" len="sm"/>
              </a:ln>
            </p:spPr>
            <p:txBody>
              <a:bodyPr>
                <a:spAutoFit/>
              </a:bodyPr>
              <a:lstStyle/>
              <a:p>
                <a:pPr>
                  <a:spcBef>
                    <a:spcPct val="50000"/>
                  </a:spcBef>
                </a:pPr>
                <a:r>
                  <a:rPr lang="fr-FR" sz="2000" b="1"/>
                  <a:t>9  à  7</a:t>
                </a: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539750" y="404813"/>
            <a:ext cx="2952750" cy="1107996"/>
          </a:xfrm>
          <a:prstGeom prst="rect">
            <a:avLst/>
          </a:prstGeom>
          <a:noFill/>
          <a:ln w="12700">
            <a:noFill/>
            <a:miter lim="800000"/>
            <a:headEnd type="none" w="sm" len="sm"/>
            <a:tailEnd type="none" w="sm" len="sm"/>
          </a:ln>
        </p:spPr>
        <p:txBody>
          <a:bodyPr>
            <a:spAutoFit/>
          </a:bodyPr>
          <a:lstStyle/>
          <a:p>
            <a:pPr>
              <a:spcBef>
                <a:spcPct val="50000"/>
              </a:spcBef>
            </a:pPr>
            <a:r>
              <a:rPr lang="fr-FR" dirty="0"/>
              <a:t>pyramide du</a:t>
            </a:r>
          </a:p>
          <a:p>
            <a:pPr>
              <a:spcBef>
                <a:spcPct val="50000"/>
              </a:spcBef>
            </a:pPr>
            <a:r>
              <a:rPr lang="fr-FR" dirty="0"/>
              <a:t> </a:t>
            </a:r>
            <a:r>
              <a:rPr lang="fr-FR" sz="3200" dirty="0" smtClean="0"/>
              <a:t>Magnésium</a:t>
            </a:r>
            <a:endParaRPr lang="fr-FR" sz="3200" dirty="0"/>
          </a:p>
        </p:txBody>
      </p:sp>
      <p:sp>
        <p:nvSpPr>
          <p:cNvPr id="45059" name="AutoShape 7"/>
          <p:cNvSpPr>
            <a:spLocks noChangeArrowheads="1"/>
          </p:cNvSpPr>
          <p:nvPr/>
        </p:nvSpPr>
        <p:spPr bwMode="auto">
          <a:xfrm>
            <a:off x="444500" y="76200"/>
            <a:ext cx="8305800" cy="6629400"/>
          </a:xfrm>
          <a:prstGeom prst="triangle">
            <a:avLst>
              <a:gd name="adj" fmla="val 50000"/>
            </a:avLst>
          </a:prstGeom>
          <a:noFill/>
          <a:ln w="12700">
            <a:solidFill>
              <a:schemeClr val="tx1"/>
            </a:solidFill>
            <a:miter lim="800000"/>
            <a:headEnd type="none" w="sm" len="sm"/>
            <a:tailEnd type="none" w="sm" len="sm"/>
          </a:ln>
        </p:spPr>
        <p:txBody>
          <a:bodyPr wrap="none" anchor="ctr"/>
          <a:lstStyle/>
          <a:p>
            <a:pPr algn="ctr"/>
            <a:endParaRPr lang="fr-FR"/>
          </a:p>
        </p:txBody>
      </p:sp>
      <p:sp>
        <p:nvSpPr>
          <p:cNvPr id="45060" name="Rectangle 8"/>
          <p:cNvSpPr>
            <a:spLocks noChangeArrowheads="1"/>
          </p:cNvSpPr>
          <p:nvPr/>
        </p:nvSpPr>
        <p:spPr bwMode="auto">
          <a:xfrm>
            <a:off x="3949700" y="1371600"/>
            <a:ext cx="2819400" cy="396875"/>
          </a:xfrm>
          <a:prstGeom prst="rect">
            <a:avLst/>
          </a:prstGeom>
          <a:noFill/>
          <a:ln w="12700">
            <a:noFill/>
            <a:miter lim="800000"/>
            <a:headEnd type="none" w="sm" len="sm"/>
            <a:tailEnd type="none" w="sm" len="sm"/>
          </a:ln>
        </p:spPr>
        <p:txBody>
          <a:bodyPr>
            <a:spAutoFit/>
          </a:bodyPr>
          <a:lstStyle/>
          <a:p>
            <a:r>
              <a:rPr lang="fr-FR" sz="2000" b="1"/>
              <a:t>Cacao Soja</a:t>
            </a:r>
          </a:p>
        </p:txBody>
      </p:sp>
      <p:sp>
        <p:nvSpPr>
          <p:cNvPr id="45061" name="Rectangle 9"/>
          <p:cNvSpPr>
            <a:spLocks noChangeArrowheads="1"/>
          </p:cNvSpPr>
          <p:nvPr/>
        </p:nvSpPr>
        <p:spPr bwMode="auto">
          <a:xfrm>
            <a:off x="2730500" y="3276600"/>
            <a:ext cx="4070350" cy="1006475"/>
          </a:xfrm>
          <a:prstGeom prst="rect">
            <a:avLst/>
          </a:prstGeom>
          <a:noFill/>
          <a:ln w="12700">
            <a:noFill/>
            <a:miter lim="800000"/>
            <a:headEnd type="none" w="sm" len="sm"/>
            <a:tailEnd type="none" w="sm" len="sm"/>
          </a:ln>
        </p:spPr>
        <p:txBody>
          <a:bodyPr>
            <a:spAutoFit/>
          </a:bodyPr>
          <a:lstStyle/>
          <a:p>
            <a:pPr algn="ctr"/>
            <a:r>
              <a:rPr lang="fr-FR" sz="2000" b="1"/>
              <a:t>Cacahuète, Haricots Blancs</a:t>
            </a:r>
          </a:p>
          <a:p>
            <a:pPr algn="ctr"/>
            <a:r>
              <a:rPr lang="fr-FR" sz="2000" b="1"/>
              <a:t>Noix, Noisette</a:t>
            </a:r>
          </a:p>
          <a:p>
            <a:pPr algn="ctr"/>
            <a:r>
              <a:rPr lang="fr-FR" sz="2000" b="1"/>
              <a:t>Flocon D'avoine, Maïs</a:t>
            </a:r>
          </a:p>
        </p:txBody>
      </p:sp>
      <p:sp>
        <p:nvSpPr>
          <p:cNvPr id="45062" name="Text Box 10"/>
          <p:cNvSpPr txBox="1">
            <a:spLocks noChangeArrowheads="1"/>
          </p:cNvSpPr>
          <p:nvPr/>
        </p:nvSpPr>
        <p:spPr bwMode="auto">
          <a:xfrm>
            <a:off x="1892300" y="5410200"/>
            <a:ext cx="6400800" cy="396875"/>
          </a:xfrm>
          <a:prstGeom prst="rect">
            <a:avLst/>
          </a:prstGeom>
          <a:noFill/>
          <a:ln w="12700">
            <a:noFill/>
            <a:miter lim="800000"/>
            <a:headEnd type="none" w="sm" len="sm"/>
            <a:tailEnd type="none" w="sm" len="sm"/>
          </a:ln>
        </p:spPr>
        <p:txBody>
          <a:bodyPr>
            <a:spAutoFit/>
          </a:bodyPr>
          <a:lstStyle/>
          <a:p>
            <a:pPr>
              <a:spcBef>
                <a:spcPct val="50000"/>
              </a:spcBef>
            </a:pPr>
            <a:r>
              <a:rPr lang="fr-FR" sz="2000" b="1"/>
              <a:t>Figue Fraîche, Chocolat,  Datte Sèche	68 à 72</a:t>
            </a:r>
          </a:p>
        </p:txBody>
      </p:sp>
      <p:sp>
        <p:nvSpPr>
          <p:cNvPr id="45063" name="Text Box 11"/>
          <p:cNvSpPr txBox="1">
            <a:spLocks noChangeArrowheads="1"/>
          </p:cNvSpPr>
          <p:nvPr/>
        </p:nvSpPr>
        <p:spPr bwMode="auto">
          <a:xfrm>
            <a:off x="3111500" y="6172200"/>
            <a:ext cx="4038600" cy="396875"/>
          </a:xfrm>
          <a:prstGeom prst="rect">
            <a:avLst/>
          </a:prstGeom>
          <a:noFill/>
          <a:ln w="12700">
            <a:noFill/>
            <a:miter lim="800000"/>
            <a:headEnd type="none" w="sm" len="sm"/>
            <a:tailEnd type="none" w="sm" len="sm"/>
          </a:ln>
        </p:spPr>
        <p:txBody>
          <a:bodyPr>
            <a:spAutoFit/>
          </a:bodyPr>
          <a:lstStyle/>
          <a:p>
            <a:pPr>
              <a:spcBef>
                <a:spcPct val="50000"/>
              </a:spcBef>
            </a:pPr>
            <a:r>
              <a:rPr lang="fr-FR" sz="2000" b="1"/>
              <a:t>Pain Blanc, Épinards  50</a:t>
            </a:r>
          </a:p>
        </p:txBody>
      </p:sp>
      <p:sp>
        <p:nvSpPr>
          <p:cNvPr id="45064" name="Text Box 12"/>
          <p:cNvSpPr txBox="1">
            <a:spLocks noChangeArrowheads="1"/>
          </p:cNvSpPr>
          <p:nvPr/>
        </p:nvSpPr>
        <p:spPr bwMode="auto">
          <a:xfrm>
            <a:off x="3111500" y="4708525"/>
            <a:ext cx="3657600" cy="396875"/>
          </a:xfrm>
          <a:prstGeom prst="rect">
            <a:avLst/>
          </a:prstGeom>
          <a:noFill/>
          <a:ln w="12700">
            <a:noFill/>
            <a:miter lim="800000"/>
            <a:headEnd type="none" w="sm" len="sm"/>
            <a:tailEnd type="none" w="sm" len="sm"/>
          </a:ln>
        </p:spPr>
        <p:txBody>
          <a:bodyPr>
            <a:spAutoFit/>
          </a:bodyPr>
          <a:lstStyle/>
          <a:p>
            <a:r>
              <a:rPr lang="fr-FR" sz="2000" b="1"/>
              <a:t>Pain Complet, Lentilles 90</a:t>
            </a:r>
          </a:p>
        </p:txBody>
      </p:sp>
      <p:sp>
        <p:nvSpPr>
          <p:cNvPr id="45065" name="Text Box 13"/>
          <p:cNvSpPr txBox="1">
            <a:spLocks noChangeArrowheads="1"/>
          </p:cNvSpPr>
          <p:nvPr/>
        </p:nvSpPr>
        <p:spPr bwMode="auto">
          <a:xfrm>
            <a:off x="4292600" y="822325"/>
            <a:ext cx="838200" cy="641350"/>
          </a:xfrm>
          <a:prstGeom prst="rect">
            <a:avLst/>
          </a:prstGeom>
          <a:noFill/>
          <a:ln w="12700">
            <a:noFill/>
            <a:miter lim="800000"/>
            <a:headEnd type="none" w="sm" len="sm"/>
            <a:tailEnd type="none" w="sm" len="sm"/>
          </a:ln>
        </p:spPr>
        <p:txBody>
          <a:bodyPr>
            <a:spAutoFit/>
          </a:bodyPr>
          <a:lstStyle/>
          <a:p>
            <a:pPr>
              <a:spcBef>
                <a:spcPct val="50000"/>
              </a:spcBef>
            </a:pPr>
            <a:r>
              <a:rPr lang="fr-FR" b="1"/>
              <a:t>310 à 410</a:t>
            </a:r>
            <a:endParaRPr lang="fr-FR" sz="2000" b="1"/>
          </a:p>
        </p:txBody>
      </p:sp>
      <p:sp>
        <p:nvSpPr>
          <p:cNvPr id="45066" name="Text Box 14"/>
          <p:cNvSpPr txBox="1">
            <a:spLocks noChangeArrowheads="1"/>
          </p:cNvSpPr>
          <p:nvPr/>
        </p:nvSpPr>
        <p:spPr bwMode="auto">
          <a:xfrm>
            <a:off x="3327400" y="2065338"/>
            <a:ext cx="2679700" cy="701675"/>
          </a:xfrm>
          <a:prstGeom prst="rect">
            <a:avLst/>
          </a:prstGeom>
          <a:noFill/>
          <a:ln w="12700">
            <a:noFill/>
            <a:miter lim="800000"/>
            <a:headEnd type="none" w="sm" len="sm"/>
            <a:tailEnd type="none" w="sm" len="sm"/>
          </a:ln>
        </p:spPr>
        <p:txBody>
          <a:bodyPr>
            <a:spAutoFit/>
          </a:bodyPr>
          <a:lstStyle/>
          <a:p>
            <a:pPr algn="ctr"/>
            <a:r>
              <a:rPr lang="fr-FR" sz="2000" b="1"/>
              <a:t>Amande 250 Bigorneaux</a:t>
            </a:r>
            <a:endParaRPr lang="fr-FR"/>
          </a:p>
        </p:txBody>
      </p:sp>
      <p:sp>
        <p:nvSpPr>
          <p:cNvPr id="45067" name="Text Box 15"/>
          <p:cNvSpPr txBox="1">
            <a:spLocks noChangeArrowheads="1"/>
          </p:cNvSpPr>
          <p:nvPr/>
        </p:nvSpPr>
        <p:spPr bwMode="auto">
          <a:xfrm>
            <a:off x="3949700" y="2897188"/>
            <a:ext cx="1676400" cy="366712"/>
          </a:xfrm>
          <a:prstGeom prst="rect">
            <a:avLst/>
          </a:prstGeom>
          <a:noFill/>
          <a:ln w="12700">
            <a:noFill/>
            <a:miter lim="800000"/>
            <a:headEnd type="none" w="sm" len="sm"/>
            <a:tailEnd type="none" w="sm" len="sm"/>
          </a:ln>
        </p:spPr>
        <p:txBody>
          <a:bodyPr>
            <a:spAutoFit/>
          </a:bodyPr>
          <a:lstStyle/>
          <a:p>
            <a:pPr>
              <a:spcBef>
                <a:spcPct val="50000"/>
              </a:spcBef>
            </a:pPr>
            <a:r>
              <a:rPr lang="fr-FR" b="1"/>
              <a:t>120 à 170</a:t>
            </a:r>
            <a:endParaRPr lang="fr-FR"/>
          </a:p>
        </p:txBody>
      </p:sp>
      <p:sp>
        <p:nvSpPr>
          <p:cNvPr id="45068" name="Line 16"/>
          <p:cNvSpPr>
            <a:spLocks noChangeShapeType="1"/>
          </p:cNvSpPr>
          <p:nvPr/>
        </p:nvSpPr>
        <p:spPr bwMode="auto">
          <a:xfrm>
            <a:off x="3721100" y="1905000"/>
            <a:ext cx="1828800" cy="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45069" name="Line 17"/>
          <p:cNvSpPr>
            <a:spLocks noChangeShapeType="1"/>
          </p:cNvSpPr>
          <p:nvPr/>
        </p:nvSpPr>
        <p:spPr bwMode="auto">
          <a:xfrm>
            <a:off x="3111500" y="2757488"/>
            <a:ext cx="2895600" cy="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45070" name="Line 18"/>
          <p:cNvSpPr>
            <a:spLocks noChangeShapeType="1"/>
          </p:cNvSpPr>
          <p:nvPr/>
        </p:nvSpPr>
        <p:spPr bwMode="auto">
          <a:xfrm>
            <a:off x="2120900" y="4327525"/>
            <a:ext cx="5029200" cy="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45071" name="Line 19"/>
          <p:cNvSpPr>
            <a:spLocks noChangeShapeType="1"/>
          </p:cNvSpPr>
          <p:nvPr/>
        </p:nvSpPr>
        <p:spPr bwMode="auto">
          <a:xfrm>
            <a:off x="1435100" y="5241925"/>
            <a:ext cx="6400800" cy="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45072" name="Line 20"/>
          <p:cNvSpPr>
            <a:spLocks noChangeShapeType="1"/>
          </p:cNvSpPr>
          <p:nvPr/>
        </p:nvSpPr>
        <p:spPr bwMode="auto">
          <a:xfrm>
            <a:off x="901700" y="6003925"/>
            <a:ext cx="7391400" cy="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45073" name="Text Box 22"/>
          <p:cNvSpPr txBox="1">
            <a:spLocks noChangeArrowheads="1"/>
          </p:cNvSpPr>
          <p:nvPr/>
        </p:nvSpPr>
        <p:spPr bwMode="auto">
          <a:xfrm>
            <a:off x="7315200" y="685800"/>
            <a:ext cx="1600200" cy="304800"/>
          </a:xfrm>
          <a:prstGeom prst="rect">
            <a:avLst/>
          </a:prstGeom>
          <a:noFill/>
          <a:ln w="12700">
            <a:noFill/>
            <a:miter lim="800000"/>
            <a:headEnd type="none" w="sm" len="sm"/>
            <a:tailEnd type="none" w="sm" len="sm"/>
          </a:ln>
        </p:spPr>
        <p:txBody>
          <a:bodyPr>
            <a:spAutoFit/>
          </a:bodyPr>
          <a:lstStyle/>
          <a:p>
            <a:pPr>
              <a:spcBef>
                <a:spcPct val="50000"/>
              </a:spcBef>
            </a:pPr>
            <a:r>
              <a:rPr lang="fr-FR" sz="1400"/>
              <a:t>en mg pour 100g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550863" y="541338"/>
            <a:ext cx="8086725" cy="685800"/>
          </a:xfrm>
          <a:prstGeom prst="rect">
            <a:avLst/>
          </a:prstGeom>
          <a:noFill/>
          <a:ln w="25400">
            <a:solidFill>
              <a:srgbClr val="000099"/>
            </a:solidFill>
            <a:miter lim="800000"/>
            <a:headEnd/>
            <a:tailEnd/>
          </a:ln>
        </p:spPr>
        <p:txBody>
          <a:bodyPr wrap="none" lIns="92075" tIns="46038" rIns="92075" bIns="46038" anchor="ctr"/>
          <a:lstStyle/>
          <a:p>
            <a:pPr algn="ctr" eaLnBrk="0" hangingPunct="0"/>
            <a:r>
              <a:rPr lang="fr-FR" sz="2800"/>
              <a:t>EAUX MINERALES RICHES EN MAGNESIUM</a:t>
            </a:r>
          </a:p>
        </p:txBody>
      </p:sp>
      <p:sp>
        <p:nvSpPr>
          <p:cNvPr id="46083" name="Rectangle 6"/>
          <p:cNvSpPr>
            <a:spLocks noChangeArrowheads="1"/>
          </p:cNvSpPr>
          <p:nvPr/>
        </p:nvSpPr>
        <p:spPr bwMode="auto">
          <a:xfrm>
            <a:off x="2286000" y="1600200"/>
            <a:ext cx="6096000" cy="4267200"/>
          </a:xfrm>
          <a:prstGeom prst="rect">
            <a:avLst/>
          </a:prstGeom>
          <a:noFill/>
          <a:ln w="9525">
            <a:noFill/>
            <a:miter lim="800000"/>
            <a:headEnd/>
            <a:tailEnd/>
          </a:ln>
        </p:spPr>
        <p:txBody>
          <a:bodyPr lIns="92075" tIns="46038" rIns="92075" bIns="46038"/>
          <a:lstStyle/>
          <a:p>
            <a:pPr marL="342900" indent="-342900"/>
            <a:r>
              <a:rPr lang="fr-FR" sz="2800" b="1"/>
              <a:t>Vittel Hépar		110</a:t>
            </a:r>
          </a:p>
          <a:p>
            <a:pPr marL="342900" indent="-342900"/>
            <a:endParaRPr lang="fr-FR" sz="2800" b="1"/>
          </a:p>
          <a:p>
            <a:pPr marL="342900" indent="-342900"/>
            <a:r>
              <a:rPr lang="fr-FR" sz="2800" b="1"/>
              <a:t>Tallians			87</a:t>
            </a:r>
          </a:p>
          <a:p>
            <a:pPr marL="342900" indent="-342900"/>
            <a:endParaRPr lang="fr-FR" sz="2800" b="1"/>
          </a:p>
          <a:p>
            <a:pPr marL="342900" indent="-342900"/>
            <a:r>
              <a:rPr lang="fr-FR" sz="2800" b="1"/>
              <a:t>Badoit			83</a:t>
            </a:r>
          </a:p>
          <a:p>
            <a:pPr marL="342900" indent="-342900"/>
            <a:endParaRPr lang="fr-FR" sz="2800" b="1"/>
          </a:p>
          <a:p>
            <a:pPr marL="342900" indent="-342900"/>
            <a:r>
              <a:rPr lang="fr-FR" sz="2800" b="1"/>
              <a:t>Vichy			67	</a:t>
            </a:r>
          </a:p>
          <a:p>
            <a:pPr marL="342900" indent="-342900"/>
            <a:r>
              <a:rPr lang="fr-FR" sz="2800" b="1"/>
              <a:t>		</a:t>
            </a:r>
          </a:p>
          <a:p>
            <a:pPr marL="342900" indent="-342900"/>
            <a:r>
              <a:rPr lang="fr-FR" sz="2800" b="1"/>
              <a:t>Contrex			53</a:t>
            </a:r>
          </a:p>
          <a:p>
            <a:pPr marL="342900" indent="-342900"/>
            <a:endParaRPr lang="fr-FR" sz="2800" b="1"/>
          </a:p>
          <a:p>
            <a:pPr marL="342900" indent="-342900"/>
            <a:endParaRPr lang="fr-FR"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23528" y="6381328"/>
            <a:ext cx="7992888" cy="2889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5" name="Espace réservé du numéro de diapositive 4"/>
          <p:cNvSpPr>
            <a:spLocks noGrp="1"/>
          </p:cNvSpPr>
          <p:nvPr>
            <p:ph type="sldNum" sz="quarter" idx="12"/>
          </p:nvPr>
        </p:nvSpPr>
        <p:spPr/>
        <p:txBody>
          <a:bodyPr/>
          <a:lstStyle/>
          <a:p>
            <a:fld id="{6410D271-AA34-4518-9C82-30722861E524}" type="slidenum">
              <a:rPr lang="fr-FR" smtClean="0"/>
              <a:pPr/>
              <a:t>17</a:t>
            </a:fld>
            <a:endParaRPr lang="fr-FR"/>
          </a:p>
        </p:txBody>
      </p:sp>
      <p:pic>
        <p:nvPicPr>
          <p:cNvPr id="3074" name="Picture 2"/>
          <p:cNvPicPr>
            <a:picLocks noChangeAspect="1" noChangeArrowheads="1"/>
          </p:cNvPicPr>
          <p:nvPr/>
        </p:nvPicPr>
        <p:blipFill>
          <a:blip r:embed="rId2" cstate="print"/>
          <a:srcRect/>
          <a:stretch>
            <a:fillRect/>
          </a:stretch>
        </p:blipFill>
        <p:spPr bwMode="auto">
          <a:xfrm>
            <a:off x="1043608" y="404664"/>
            <a:ext cx="7334250" cy="503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5"/>
          <p:cNvSpPr>
            <a:spLocks noChangeArrowheads="1"/>
          </p:cNvSpPr>
          <p:nvPr/>
        </p:nvSpPr>
        <p:spPr bwMode="auto">
          <a:xfrm>
            <a:off x="806450" y="381000"/>
            <a:ext cx="7543800" cy="5181600"/>
          </a:xfrm>
          <a:prstGeom prst="triangle">
            <a:avLst>
              <a:gd name="adj" fmla="val 50000"/>
            </a:avLst>
          </a:prstGeom>
          <a:solidFill>
            <a:schemeClr val="bg1"/>
          </a:solidFill>
          <a:ln w="25400">
            <a:solidFill>
              <a:schemeClr val="tx1"/>
            </a:solidFill>
            <a:miter lim="800000"/>
            <a:headEnd/>
            <a:tailEnd/>
          </a:ln>
        </p:spPr>
        <p:txBody>
          <a:bodyPr wrap="none" anchor="ctr"/>
          <a:lstStyle/>
          <a:p>
            <a:pPr algn="ctr" eaLnBrk="0" hangingPunct="0"/>
            <a:endParaRPr lang="fr-FR">
              <a:latin typeface="Comic Sans MS" pitchFamily="66" charset="0"/>
            </a:endParaRPr>
          </a:p>
        </p:txBody>
      </p:sp>
      <p:sp>
        <p:nvSpPr>
          <p:cNvPr id="47107" name="Line 6"/>
          <p:cNvSpPr>
            <a:spLocks noChangeShapeType="1"/>
          </p:cNvSpPr>
          <p:nvPr/>
        </p:nvSpPr>
        <p:spPr bwMode="auto">
          <a:xfrm>
            <a:off x="2187575" y="3679825"/>
            <a:ext cx="4775200" cy="0"/>
          </a:xfrm>
          <a:prstGeom prst="line">
            <a:avLst/>
          </a:prstGeom>
          <a:noFill/>
          <a:ln w="25400">
            <a:solidFill>
              <a:schemeClr val="tx1"/>
            </a:solidFill>
            <a:round/>
            <a:headEnd/>
            <a:tailEnd/>
          </a:ln>
        </p:spPr>
        <p:txBody>
          <a:bodyPr wrap="none" anchor="ctr"/>
          <a:lstStyle/>
          <a:p>
            <a:endParaRPr lang="fr-FR"/>
          </a:p>
        </p:txBody>
      </p:sp>
      <p:sp>
        <p:nvSpPr>
          <p:cNvPr id="47108" name="Line 7"/>
          <p:cNvSpPr>
            <a:spLocks noChangeShapeType="1"/>
          </p:cNvSpPr>
          <p:nvPr/>
        </p:nvSpPr>
        <p:spPr bwMode="auto">
          <a:xfrm flipV="1">
            <a:off x="2895600" y="2743200"/>
            <a:ext cx="3370263" cy="0"/>
          </a:xfrm>
          <a:prstGeom prst="line">
            <a:avLst/>
          </a:prstGeom>
          <a:noFill/>
          <a:ln w="25400">
            <a:solidFill>
              <a:schemeClr val="tx1"/>
            </a:solidFill>
            <a:round/>
            <a:headEnd/>
            <a:tailEnd/>
          </a:ln>
        </p:spPr>
        <p:txBody>
          <a:bodyPr wrap="none" anchor="ctr"/>
          <a:lstStyle/>
          <a:p>
            <a:endParaRPr lang="fr-FR"/>
          </a:p>
        </p:txBody>
      </p:sp>
      <p:sp>
        <p:nvSpPr>
          <p:cNvPr id="47109" name="Line 8"/>
          <p:cNvSpPr>
            <a:spLocks noChangeShapeType="1"/>
          </p:cNvSpPr>
          <p:nvPr/>
        </p:nvSpPr>
        <p:spPr bwMode="auto">
          <a:xfrm>
            <a:off x="3738563" y="1570038"/>
            <a:ext cx="1700212" cy="0"/>
          </a:xfrm>
          <a:prstGeom prst="line">
            <a:avLst/>
          </a:prstGeom>
          <a:noFill/>
          <a:ln w="25400">
            <a:solidFill>
              <a:schemeClr val="tx1"/>
            </a:solidFill>
            <a:round/>
            <a:headEnd/>
            <a:tailEnd/>
          </a:ln>
        </p:spPr>
        <p:txBody>
          <a:bodyPr wrap="none" anchor="ctr"/>
          <a:lstStyle/>
          <a:p>
            <a:endParaRPr lang="fr-FR"/>
          </a:p>
        </p:txBody>
      </p:sp>
      <p:sp>
        <p:nvSpPr>
          <p:cNvPr id="47110" name="Line 9"/>
          <p:cNvSpPr>
            <a:spLocks noChangeShapeType="1"/>
          </p:cNvSpPr>
          <p:nvPr/>
        </p:nvSpPr>
        <p:spPr bwMode="auto">
          <a:xfrm flipH="1">
            <a:off x="5378450" y="3689350"/>
            <a:ext cx="0" cy="1873250"/>
          </a:xfrm>
          <a:prstGeom prst="line">
            <a:avLst/>
          </a:prstGeom>
          <a:noFill/>
          <a:ln w="9525">
            <a:solidFill>
              <a:schemeClr val="tx1"/>
            </a:solidFill>
            <a:round/>
            <a:headEnd/>
            <a:tailEnd/>
          </a:ln>
        </p:spPr>
        <p:txBody>
          <a:bodyPr wrap="none" anchor="ctr"/>
          <a:lstStyle/>
          <a:p>
            <a:endParaRPr lang="fr-FR"/>
          </a:p>
        </p:txBody>
      </p:sp>
      <p:sp>
        <p:nvSpPr>
          <p:cNvPr id="47111" name="Line 10"/>
          <p:cNvSpPr>
            <a:spLocks noChangeShapeType="1"/>
          </p:cNvSpPr>
          <p:nvPr/>
        </p:nvSpPr>
        <p:spPr bwMode="auto">
          <a:xfrm>
            <a:off x="6807200" y="3689350"/>
            <a:ext cx="0" cy="1797050"/>
          </a:xfrm>
          <a:prstGeom prst="line">
            <a:avLst/>
          </a:prstGeom>
          <a:noFill/>
          <a:ln w="9525">
            <a:solidFill>
              <a:schemeClr val="tx1"/>
            </a:solidFill>
            <a:round/>
            <a:headEnd/>
            <a:tailEnd/>
          </a:ln>
        </p:spPr>
        <p:txBody>
          <a:bodyPr wrap="none" anchor="ctr"/>
          <a:lstStyle/>
          <a:p>
            <a:endParaRPr lang="fr-FR"/>
          </a:p>
        </p:txBody>
      </p:sp>
      <p:sp>
        <p:nvSpPr>
          <p:cNvPr id="47112" name="Line 11"/>
          <p:cNvSpPr>
            <a:spLocks noChangeShapeType="1"/>
          </p:cNvSpPr>
          <p:nvPr/>
        </p:nvSpPr>
        <p:spPr bwMode="auto">
          <a:xfrm>
            <a:off x="3281363" y="2260600"/>
            <a:ext cx="2630487" cy="0"/>
          </a:xfrm>
          <a:prstGeom prst="line">
            <a:avLst/>
          </a:prstGeom>
          <a:noFill/>
          <a:ln w="19050">
            <a:solidFill>
              <a:schemeClr val="tx1"/>
            </a:solidFill>
            <a:prstDash val="sysDot"/>
            <a:round/>
            <a:headEnd/>
            <a:tailEnd/>
          </a:ln>
        </p:spPr>
        <p:txBody>
          <a:bodyPr wrap="none" anchor="ctr"/>
          <a:lstStyle/>
          <a:p>
            <a:endParaRPr lang="fr-FR"/>
          </a:p>
        </p:txBody>
      </p:sp>
      <p:sp>
        <p:nvSpPr>
          <p:cNvPr id="47113" name="Text Box 12"/>
          <p:cNvSpPr txBox="1">
            <a:spLocks noChangeArrowheads="1"/>
          </p:cNvSpPr>
          <p:nvPr/>
        </p:nvSpPr>
        <p:spPr bwMode="auto">
          <a:xfrm>
            <a:off x="2079625" y="4208463"/>
            <a:ext cx="2925763" cy="730250"/>
          </a:xfrm>
          <a:prstGeom prst="rect">
            <a:avLst/>
          </a:prstGeom>
          <a:noFill/>
          <a:ln w="9525">
            <a:noFill/>
            <a:miter lim="800000"/>
            <a:headEnd/>
            <a:tailEnd/>
          </a:ln>
        </p:spPr>
        <p:txBody>
          <a:bodyPr>
            <a:spAutoFit/>
          </a:bodyPr>
          <a:lstStyle/>
          <a:p>
            <a:pPr algn="ctr" eaLnBrk="0" hangingPunct="0">
              <a:spcBef>
                <a:spcPct val="50000"/>
              </a:spcBef>
            </a:pPr>
            <a:r>
              <a:rPr lang="fr-FR" sz="1400" b="1">
                <a:latin typeface="Comic Sans MS" pitchFamily="66" charset="0"/>
              </a:rPr>
              <a:t>Pain, pâtes, riz, céréales diverses, pommes de terre, légumes secs, autres féculents</a:t>
            </a:r>
          </a:p>
        </p:txBody>
      </p:sp>
      <p:sp>
        <p:nvSpPr>
          <p:cNvPr id="47114" name="Text Box 13"/>
          <p:cNvSpPr txBox="1">
            <a:spLocks noChangeArrowheads="1"/>
          </p:cNvSpPr>
          <p:nvPr/>
        </p:nvSpPr>
        <p:spPr bwMode="auto">
          <a:xfrm>
            <a:off x="5446713" y="4208463"/>
            <a:ext cx="1328737" cy="517525"/>
          </a:xfrm>
          <a:prstGeom prst="rect">
            <a:avLst/>
          </a:prstGeom>
          <a:noFill/>
          <a:ln w="9525">
            <a:noFill/>
            <a:miter lim="800000"/>
            <a:headEnd/>
            <a:tailEnd/>
          </a:ln>
        </p:spPr>
        <p:txBody>
          <a:bodyPr>
            <a:spAutoFit/>
          </a:bodyPr>
          <a:lstStyle/>
          <a:p>
            <a:pPr algn="ctr" eaLnBrk="0" hangingPunct="0">
              <a:spcBef>
                <a:spcPct val="50000"/>
              </a:spcBef>
            </a:pPr>
            <a:r>
              <a:rPr lang="fr-FR" sz="1400" b="1">
                <a:latin typeface="Comic Sans MS" pitchFamily="66" charset="0"/>
              </a:rPr>
              <a:t>Fruits et légumes</a:t>
            </a:r>
          </a:p>
        </p:txBody>
      </p:sp>
      <p:sp>
        <p:nvSpPr>
          <p:cNvPr id="47115" name="Text Box 14"/>
          <p:cNvSpPr txBox="1">
            <a:spLocks noChangeArrowheads="1"/>
          </p:cNvSpPr>
          <p:nvPr/>
        </p:nvSpPr>
        <p:spPr bwMode="auto">
          <a:xfrm>
            <a:off x="6718300" y="4418013"/>
            <a:ext cx="950913" cy="730250"/>
          </a:xfrm>
          <a:prstGeom prst="rect">
            <a:avLst/>
          </a:prstGeom>
          <a:noFill/>
          <a:ln w="9525">
            <a:noFill/>
            <a:miter lim="800000"/>
            <a:headEnd/>
            <a:tailEnd/>
          </a:ln>
        </p:spPr>
        <p:txBody>
          <a:bodyPr>
            <a:spAutoFit/>
          </a:bodyPr>
          <a:lstStyle/>
          <a:p>
            <a:pPr algn="ctr" eaLnBrk="0" hangingPunct="0">
              <a:spcBef>
                <a:spcPct val="50000"/>
              </a:spcBef>
            </a:pPr>
            <a:r>
              <a:rPr lang="fr-FR" sz="1400" b="1">
                <a:latin typeface="Comic Sans MS" pitchFamily="66" charset="0"/>
              </a:rPr>
              <a:t>Miel, fruits secs</a:t>
            </a:r>
          </a:p>
        </p:txBody>
      </p:sp>
      <p:sp>
        <p:nvSpPr>
          <p:cNvPr id="47116" name="Text Box 15"/>
          <p:cNvSpPr txBox="1">
            <a:spLocks noChangeArrowheads="1"/>
          </p:cNvSpPr>
          <p:nvPr/>
        </p:nvSpPr>
        <p:spPr bwMode="auto">
          <a:xfrm>
            <a:off x="2678113" y="3078163"/>
            <a:ext cx="1222375" cy="274637"/>
          </a:xfrm>
          <a:prstGeom prst="rect">
            <a:avLst/>
          </a:prstGeom>
          <a:noFill/>
          <a:ln w="9525">
            <a:noFill/>
            <a:miter lim="800000"/>
            <a:headEnd/>
            <a:tailEnd/>
          </a:ln>
        </p:spPr>
        <p:txBody>
          <a:bodyPr>
            <a:spAutoFit/>
          </a:bodyPr>
          <a:lstStyle/>
          <a:p>
            <a:pPr algn="ctr" eaLnBrk="0" hangingPunct="0">
              <a:spcBef>
                <a:spcPct val="50000"/>
              </a:spcBef>
            </a:pPr>
            <a:r>
              <a:rPr lang="fr-FR" sz="1200">
                <a:latin typeface="Comic Sans MS" pitchFamily="66" charset="0"/>
              </a:rPr>
              <a:t>Viandes Oeufs</a:t>
            </a:r>
          </a:p>
        </p:txBody>
      </p:sp>
      <p:sp>
        <p:nvSpPr>
          <p:cNvPr id="47117" name="Text Box 16"/>
          <p:cNvSpPr txBox="1">
            <a:spLocks noChangeArrowheads="1"/>
          </p:cNvSpPr>
          <p:nvPr/>
        </p:nvSpPr>
        <p:spPr bwMode="auto">
          <a:xfrm>
            <a:off x="3881438" y="2927350"/>
            <a:ext cx="1274762" cy="457200"/>
          </a:xfrm>
          <a:prstGeom prst="rect">
            <a:avLst/>
          </a:prstGeom>
          <a:noFill/>
          <a:ln w="9525">
            <a:noFill/>
            <a:miter lim="800000"/>
            <a:headEnd/>
            <a:tailEnd/>
          </a:ln>
        </p:spPr>
        <p:txBody>
          <a:bodyPr>
            <a:spAutoFit/>
          </a:bodyPr>
          <a:lstStyle/>
          <a:p>
            <a:pPr algn="ctr" eaLnBrk="0" hangingPunct="0">
              <a:spcBef>
                <a:spcPct val="50000"/>
              </a:spcBef>
            </a:pPr>
            <a:r>
              <a:rPr lang="fr-FR" sz="1200">
                <a:latin typeface="Comic Sans MS" pitchFamily="66" charset="0"/>
              </a:rPr>
              <a:t>Poissons Fruits de mer</a:t>
            </a:r>
          </a:p>
        </p:txBody>
      </p:sp>
      <p:sp>
        <p:nvSpPr>
          <p:cNvPr id="47118" name="Text Box 17"/>
          <p:cNvSpPr txBox="1">
            <a:spLocks noChangeArrowheads="1"/>
          </p:cNvSpPr>
          <p:nvPr/>
        </p:nvSpPr>
        <p:spPr bwMode="auto">
          <a:xfrm>
            <a:off x="5149850" y="3062288"/>
            <a:ext cx="1249363" cy="457200"/>
          </a:xfrm>
          <a:prstGeom prst="rect">
            <a:avLst/>
          </a:prstGeom>
          <a:noFill/>
          <a:ln w="9525">
            <a:noFill/>
            <a:miter lim="800000"/>
            <a:headEnd/>
            <a:tailEnd/>
          </a:ln>
        </p:spPr>
        <p:txBody>
          <a:bodyPr>
            <a:spAutoFit/>
          </a:bodyPr>
          <a:lstStyle/>
          <a:p>
            <a:pPr algn="ctr" eaLnBrk="0" hangingPunct="0">
              <a:spcBef>
                <a:spcPct val="50000"/>
              </a:spcBef>
            </a:pPr>
            <a:r>
              <a:rPr lang="fr-FR" sz="1200">
                <a:latin typeface="Comic Sans MS" pitchFamily="66" charset="0"/>
              </a:rPr>
              <a:t>Produits laitiers</a:t>
            </a:r>
          </a:p>
        </p:txBody>
      </p:sp>
      <p:sp>
        <p:nvSpPr>
          <p:cNvPr id="47119" name="Text Box 18"/>
          <p:cNvSpPr txBox="1">
            <a:spLocks noChangeArrowheads="1"/>
          </p:cNvSpPr>
          <p:nvPr/>
        </p:nvSpPr>
        <p:spPr bwMode="auto">
          <a:xfrm>
            <a:off x="3265488" y="2320925"/>
            <a:ext cx="1860550" cy="457200"/>
          </a:xfrm>
          <a:prstGeom prst="rect">
            <a:avLst/>
          </a:prstGeom>
          <a:noFill/>
          <a:ln w="9525">
            <a:noFill/>
            <a:miter lim="800000"/>
            <a:headEnd/>
            <a:tailEnd/>
          </a:ln>
        </p:spPr>
        <p:txBody>
          <a:bodyPr>
            <a:spAutoFit/>
          </a:bodyPr>
          <a:lstStyle/>
          <a:p>
            <a:pPr algn="ctr" eaLnBrk="0" hangingPunct="0">
              <a:spcBef>
                <a:spcPct val="50000"/>
              </a:spcBef>
            </a:pPr>
            <a:r>
              <a:rPr lang="fr-FR" sz="1200">
                <a:latin typeface="Comic Sans MS" pitchFamily="66" charset="0"/>
              </a:rPr>
              <a:t>Matières grasses insaturées</a:t>
            </a:r>
          </a:p>
        </p:txBody>
      </p:sp>
      <p:sp>
        <p:nvSpPr>
          <p:cNvPr id="47120" name="Text Box 19"/>
          <p:cNvSpPr txBox="1">
            <a:spLocks noChangeArrowheads="1"/>
          </p:cNvSpPr>
          <p:nvPr/>
        </p:nvSpPr>
        <p:spPr bwMode="auto">
          <a:xfrm>
            <a:off x="5238750" y="2398713"/>
            <a:ext cx="1479550" cy="274637"/>
          </a:xfrm>
          <a:prstGeom prst="rect">
            <a:avLst/>
          </a:prstGeom>
          <a:noFill/>
          <a:ln w="9525">
            <a:noFill/>
            <a:miter lim="800000"/>
            <a:headEnd/>
            <a:tailEnd/>
          </a:ln>
        </p:spPr>
        <p:txBody>
          <a:bodyPr>
            <a:spAutoFit/>
          </a:bodyPr>
          <a:lstStyle/>
          <a:p>
            <a:pPr eaLnBrk="0" hangingPunct="0">
              <a:spcBef>
                <a:spcPct val="50000"/>
              </a:spcBef>
            </a:pPr>
            <a:r>
              <a:rPr lang="fr-FR" sz="1200">
                <a:latin typeface="Comic Sans MS" pitchFamily="66" charset="0"/>
              </a:rPr>
              <a:t>Oléagineux</a:t>
            </a:r>
          </a:p>
        </p:txBody>
      </p:sp>
      <p:sp>
        <p:nvSpPr>
          <p:cNvPr id="47121" name="Text Box 20"/>
          <p:cNvSpPr txBox="1">
            <a:spLocks noChangeArrowheads="1"/>
          </p:cNvSpPr>
          <p:nvPr/>
        </p:nvSpPr>
        <p:spPr bwMode="auto">
          <a:xfrm>
            <a:off x="3532188" y="1931988"/>
            <a:ext cx="2112962" cy="274637"/>
          </a:xfrm>
          <a:prstGeom prst="rect">
            <a:avLst/>
          </a:prstGeom>
          <a:noFill/>
          <a:ln w="9525">
            <a:noFill/>
            <a:miter lim="800000"/>
            <a:headEnd/>
            <a:tailEnd/>
          </a:ln>
        </p:spPr>
        <p:txBody>
          <a:bodyPr>
            <a:spAutoFit/>
          </a:bodyPr>
          <a:lstStyle/>
          <a:p>
            <a:pPr algn="ctr" eaLnBrk="0" hangingPunct="0">
              <a:spcBef>
                <a:spcPct val="50000"/>
              </a:spcBef>
            </a:pPr>
            <a:r>
              <a:rPr lang="fr-FR" sz="1200">
                <a:latin typeface="Comic Sans MS" pitchFamily="66" charset="0"/>
              </a:rPr>
              <a:t>Matières grasses saturées</a:t>
            </a:r>
          </a:p>
        </p:txBody>
      </p:sp>
      <p:sp>
        <p:nvSpPr>
          <p:cNvPr id="47122" name="Text Box 21"/>
          <p:cNvSpPr txBox="1">
            <a:spLocks noChangeArrowheads="1"/>
          </p:cNvSpPr>
          <p:nvPr/>
        </p:nvSpPr>
        <p:spPr bwMode="auto">
          <a:xfrm>
            <a:off x="3946525" y="1082675"/>
            <a:ext cx="1203325" cy="517525"/>
          </a:xfrm>
          <a:prstGeom prst="rect">
            <a:avLst/>
          </a:prstGeom>
          <a:noFill/>
          <a:ln w="9525">
            <a:noFill/>
            <a:miter lim="800000"/>
            <a:headEnd/>
            <a:tailEnd/>
          </a:ln>
        </p:spPr>
        <p:txBody>
          <a:bodyPr>
            <a:spAutoFit/>
          </a:bodyPr>
          <a:lstStyle/>
          <a:p>
            <a:pPr algn="ctr" eaLnBrk="0" hangingPunct="0">
              <a:spcBef>
                <a:spcPct val="50000"/>
              </a:spcBef>
            </a:pPr>
            <a:r>
              <a:rPr lang="fr-FR" sz="1400" b="1">
                <a:latin typeface="Comic Sans MS" pitchFamily="66" charset="0"/>
              </a:rPr>
              <a:t>Calories vides</a:t>
            </a:r>
          </a:p>
        </p:txBody>
      </p:sp>
      <p:sp>
        <p:nvSpPr>
          <p:cNvPr id="47123" name="Line 22"/>
          <p:cNvSpPr>
            <a:spLocks noChangeShapeType="1"/>
          </p:cNvSpPr>
          <p:nvPr/>
        </p:nvSpPr>
        <p:spPr bwMode="auto">
          <a:xfrm>
            <a:off x="5230813" y="2292350"/>
            <a:ext cx="0" cy="452438"/>
          </a:xfrm>
          <a:prstGeom prst="line">
            <a:avLst/>
          </a:prstGeom>
          <a:noFill/>
          <a:ln w="9525">
            <a:solidFill>
              <a:schemeClr val="tx1"/>
            </a:solidFill>
            <a:round/>
            <a:headEnd/>
            <a:tailEnd/>
          </a:ln>
        </p:spPr>
        <p:txBody>
          <a:bodyPr wrap="none" anchor="ctr"/>
          <a:lstStyle/>
          <a:p>
            <a:endParaRPr lang="fr-FR"/>
          </a:p>
        </p:txBody>
      </p:sp>
      <p:sp>
        <p:nvSpPr>
          <p:cNvPr id="47124" name="Line 23"/>
          <p:cNvSpPr>
            <a:spLocks noChangeShapeType="1"/>
          </p:cNvSpPr>
          <p:nvPr/>
        </p:nvSpPr>
        <p:spPr bwMode="auto">
          <a:xfrm>
            <a:off x="3849688" y="2776538"/>
            <a:ext cx="0" cy="903287"/>
          </a:xfrm>
          <a:prstGeom prst="line">
            <a:avLst/>
          </a:prstGeom>
          <a:noFill/>
          <a:ln w="9525">
            <a:solidFill>
              <a:schemeClr val="tx1"/>
            </a:solidFill>
            <a:round/>
            <a:headEnd/>
            <a:tailEnd/>
          </a:ln>
        </p:spPr>
        <p:txBody>
          <a:bodyPr wrap="none" anchor="ctr"/>
          <a:lstStyle/>
          <a:p>
            <a:endParaRPr lang="fr-FR"/>
          </a:p>
        </p:txBody>
      </p:sp>
      <p:sp>
        <p:nvSpPr>
          <p:cNvPr id="47125" name="Line 24"/>
          <p:cNvSpPr>
            <a:spLocks noChangeShapeType="1"/>
          </p:cNvSpPr>
          <p:nvPr/>
        </p:nvSpPr>
        <p:spPr bwMode="auto">
          <a:xfrm>
            <a:off x="5059363" y="2776538"/>
            <a:ext cx="0" cy="903287"/>
          </a:xfrm>
          <a:prstGeom prst="line">
            <a:avLst/>
          </a:prstGeom>
          <a:noFill/>
          <a:ln w="9525">
            <a:solidFill>
              <a:schemeClr val="tx1"/>
            </a:solidFill>
            <a:round/>
            <a:headEnd/>
            <a:tailEnd/>
          </a:ln>
        </p:spPr>
        <p:txBody>
          <a:bodyPr wrap="none" anchor="ctr"/>
          <a:lstStyle/>
          <a:p>
            <a:endParaRPr lang="fr-FR"/>
          </a:p>
        </p:txBody>
      </p:sp>
      <p:sp>
        <p:nvSpPr>
          <p:cNvPr id="47126" name="Text Box 25"/>
          <p:cNvSpPr txBox="1">
            <a:spLocks noChangeArrowheads="1"/>
          </p:cNvSpPr>
          <p:nvPr/>
        </p:nvSpPr>
        <p:spPr bwMode="auto">
          <a:xfrm>
            <a:off x="3200400" y="6172200"/>
            <a:ext cx="3352800" cy="338138"/>
          </a:xfrm>
          <a:prstGeom prst="rect">
            <a:avLst/>
          </a:prstGeom>
          <a:gradFill rotWithShape="0">
            <a:gsLst>
              <a:gs pos="0">
                <a:srgbClr val="FFCC00"/>
              </a:gs>
              <a:gs pos="100000">
                <a:srgbClr val="FFF5CC"/>
              </a:gs>
            </a:gsLst>
            <a:lin ang="2700000" scaled="1"/>
          </a:gradFill>
          <a:ln w="38100">
            <a:solidFill>
              <a:srgbClr val="FFCC00"/>
            </a:solidFill>
            <a:miter lim="800000"/>
            <a:headEnd/>
            <a:tailEnd/>
          </a:ln>
        </p:spPr>
        <p:txBody>
          <a:bodyPr>
            <a:spAutoFit/>
          </a:bodyPr>
          <a:lstStyle/>
          <a:p>
            <a:pPr algn="ctr" eaLnBrk="0" hangingPunct="0">
              <a:spcBef>
                <a:spcPct val="50000"/>
              </a:spcBef>
            </a:pPr>
            <a:r>
              <a:rPr lang="fr-FR" sz="1600" b="1">
                <a:solidFill>
                  <a:schemeClr val="bg1"/>
                </a:solidFill>
                <a:latin typeface="Comic Sans MS" pitchFamily="66" charset="0"/>
              </a:rPr>
              <a:t>Pyramide alimentaire</a:t>
            </a:r>
            <a:endParaRPr lang="fr-FR" b="1">
              <a:solidFill>
                <a:schemeClr val="bg1"/>
              </a:solidFill>
              <a:latin typeface="Comic Sans MS" pitchFamily="66" charset="0"/>
            </a:endParaRPr>
          </a:p>
        </p:txBody>
      </p:sp>
      <p:sp>
        <p:nvSpPr>
          <p:cNvPr id="47127" name="Text Box 26"/>
          <p:cNvSpPr txBox="1">
            <a:spLocks noChangeArrowheads="1"/>
          </p:cNvSpPr>
          <p:nvPr/>
        </p:nvSpPr>
        <p:spPr bwMode="auto">
          <a:xfrm>
            <a:off x="1908175" y="1484313"/>
            <a:ext cx="1625600" cy="581025"/>
          </a:xfrm>
          <a:prstGeom prst="rect">
            <a:avLst/>
          </a:prstGeom>
          <a:gradFill rotWithShape="0">
            <a:gsLst>
              <a:gs pos="0">
                <a:srgbClr val="FFCC00"/>
              </a:gs>
              <a:gs pos="100000">
                <a:srgbClr val="FFFCEE"/>
              </a:gs>
            </a:gsLst>
            <a:lin ang="5400000" scaled="1"/>
          </a:gradFill>
          <a:ln w="9525">
            <a:noFill/>
            <a:miter lim="800000"/>
            <a:headEnd/>
            <a:tailEnd/>
          </a:ln>
        </p:spPr>
        <p:txBody>
          <a:bodyPr>
            <a:spAutoFit/>
          </a:bodyPr>
          <a:lstStyle/>
          <a:p>
            <a:pPr algn="ctr" eaLnBrk="0" hangingPunct="0">
              <a:spcBef>
                <a:spcPct val="50000"/>
              </a:spcBef>
            </a:pPr>
            <a:r>
              <a:rPr lang="fr-FR" sz="1600" b="1">
                <a:solidFill>
                  <a:schemeClr val="bg1"/>
                </a:solidFill>
                <a:latin typeface="Comic Sans MS" pitchFamily="66" charset="0"/>
              </a:rPr>
              <a:t>25-35 % de lipides</a:t>
            </a:r>
          </a:p>
        </p:txBody>
      </p:sp>
      <p:sp>
        <p:nvSpPr>
          <p:cNvPr id="47128" name="Text Box 27"/>
          <p:cNvSpPr txBox="1">
            <a:spLocks noChangeArrowheads="1"/>
          </p:cNvSpPr>
          <p:nvPr/>
        </p:nvSpPr>
        <p:spPr bwMode="auto">
          <a:xfrm>
            <a:off x="900113" y="2852738"/>
            <a:ext cx="1727200" cy="581025"/>
          </a:xfrm>
          <a:prstGeom prst="rect">
            <a:avLst/>
          </a:prstGeom>
          <a:gradFill rotWithShape="0">
            <a:gsLst>
              <a:gs pos="0">
                <a:srgbClr val="FF3300"/>
              </a:gs>
              <a:gs pos="100000">
                <a:srgbClr val="FFDDD5"/>
              </a:gs>
            </a:gsLst>
            <a:lin ang="5400000" scaled="1"/>
          </a:gradFill>
          <a:ln w="9525">
            <a:noFill/>
            <a:miter lim="800000"/>
            <a:headEnd/>
            <a:tailEnd/>
          </a:ln>
        </p:spPr>
        <p:txBody>
          <a:bodyPr>
            <a:spAutoFit/>
          </a:bodyPr>
          <a:lstStyle/>
          <a:p>
            <a:pPr algn="ctr" eaLnBrk="0" hangingPunct="0">
              <a:spcBef>
                <a:spcPct val="50000"/>
              </a:spcBef>
            </a:pPr>
            <a:r>
              <a:rPr lang="fr-FR" sz="1600" b="1">
                <a:solidFill>
                  <a:schemeClr val="bg1"/>
                </a:solidFill>
                <a:latin typeface="Comic Sans MS" pitchFamily="66" charset="0"/>
              </a:rPr>
              <a:t>12-15 % de protéines</a:t>
            </a:r>
          </a:p>
        </p:txBody>
      </p:sp>
      <p:sp>
        <p:nvSpPr>
          <p:cNvPr id="47129" name="Text Box 28"/>
          <p:cNvSpPr txBox="1">
            <a:spLocks noChangeArrowheads="1"/>
          </p:cNvSpPr>
          <p:nvPr/>
        </p:nvSpPr>
        <p:spPr bwMode="auto">
          <a:xfrm>
            <a:off x="250825" y="4292600"/>
            <a:ext cx="1828800" cy="581025"/>
          </a:xfrm>
          <a:prstGeom prst="rect">
            <a:avLst/>
          </a:prstGeom>
          <a:gradFill rotWithShape="0">
            <a:gsLst>
              <a:gs pos="0">
                <a:srgbClr val="339966"/>
              </a:gs>
              <a:gs pos="100000">
                <a:srgbClr val="EAF5EF"/>
              </a:gs>
            </a:gsLst>
            <a:lin ang="5400000" scaled="1"/>
          </a:gradFill>
          <a:ln w="9525">
            <a:noFill/>
            <a:miter lim="800000"/>
            <a:headEnd/>
            <a:tailEnd/>
          </a:ln>
        </p:spPr>
        <p:txBody>
          <a:bodyPr>
            <a:spAutoFit/>
          </a:bodyPr>
          <a:lstStyle/>
          <a:p>
            <a:pPr algn="ctr" eaLnBrk="0" hangingPunct="0">
              <a:spcBef>
                <a:spcPct val="50000"/>
              </a:spcBef>
            </a:pPr>
            <a:r>
              <a:rPr lang="fr-FR" sz="1600" b="1">
                <a:solidFill>
                  <a:schemeClr val="bg1"/>
                </a:solidFill>
                <a:latin typeface="Comic Sans MS" pitchFamily="66" charset="0"/>
              </a:rPr>
              <a:t>50-60 % de glucides</a:t>
            </a:r>
          </a:p>
        </p:txBody>
      </p:sp>
      <p:sp>
        <p:nvSpPr>
          <p:cNvPr id="47130" name="AutoShape 29"/>
          <p:cNvSpPr>
            <a:spLocks noChangeArrowheads="1"/>
          </p:cNvSpPr>
          <p:nvPr/>
        </p:nvSpPr>
        <p:spPr bwMode="auto">
          <a:xfrm>
            <a:off x="4932363" y="476250"/>
            <a:ext cx="2336800" cy="628650"/>
          </a:xfrm>
          <a:prstGeom prst="flowChartPunchedTape">
            <a:avLst/>
          </a:prstGeom>
          <a:gradFill rotWithShape="0">
            <a:gsLst>
              <a:gs pos="0">
                <a:srgbClr val="CC0000"/>
              </a:gs>
              <a:gs pos="100000">
                <a:srgbClr val="FFFFFF"/>
              </a:gs>
            </a:gsLst>
            <a:lin ang="2700000" scaled="1"/>
          </a:gradFill>
          <a:ln w="9525">
            <a:solidFill>
              <a:schemeClr val="tx1"/>
            </a:solidFill>
            <a:miter lim="800000"/>
            <a:headEnd/>
            <a:tailEnd/>
          </a:ln>
        </p:spPr>
        <p:txBody>
          <a:bodyPr wrap="none" anchor="ctr"/>
          <a:lstStyle/>
          <a:p>
            <a:endParaRPr lang="fr-FR"/>
          </a:p>
        </p:txBody>
      </p:sp>
      <p:sp>
        <p:nvSpPr>
          <p:cNvPr id="47131" name="Text Box 30"/>
          <p:cNvSpPr txBox="1">
            <a:spLocks noChangeArrowheads="1"/>
          </p:cNvSpPr>
          <p:nvPr/>
        </p:nvSpPr>
        <p:spPr bwMode="auto">
          <a:xfrm>
            <a:off x="4932363" y="692150"/>
            <a:ext cx="3352800" cy="336550"/>
          </a:xfrm>
          <a:prstGeom prst="rect">
            <a:avLst/>
          </a:prstGeom>
          <a:noFill/>
          <a:ln w="9525">
            <a:noFill/>
            <a:miter lim="800000"/>
            <a:headEnd/>
            <a:tailEnd/>
          </a:ln>
        </p:spPr>
        <p:txBody>
          <a:bodyPr>
            <a:spAutoFit/>
          </a:bodyPr>
          <a:lstStyle/>
          <a:p>
            <a:pPr eaLnBrk="0" hangingPunct="0">
              <a:spcBef>
                <a:spcPct val="50000"/>
              </a:spcBef>
            </a:pPr>
            <a:r>
              <a:rPr lang="fr-FR" sz="1600" b="1">
                <a:solidFill>
                  <a:schemeClr val="bg1"/>
                </a:solidFill>
                <a:latin typeface="Comic Sans MS" pitchFamily="66" charset="0"/>
              </a:rPr>
              <a:t>A réduire au maximum</a:t>
            </a:r>
          </a:p>
        </p:txBody>
      </p:sp>
      <p:sp>
        <p:nvSpPr>
          <p:cNvPr id="47132" name="Oval 31"/>
          <p:cNvSpPr>
            <a:spLocks noChangeArrowheads="1"/>
          </p:cNvSpPr>
          <p:nvPr/>
        </p:nvSpPr>
        <p:spPr bwMode="auto">
          <a:xfrm>
            <a:off x="6807200" y="1257300"/>
            <a:ext cx="2032000" cy="1600200"/>
          </a:xfrm>
          <a:prstGeom prst="ellipse">
            <a:avLst/>
          </a:prstGeom>
          <a:gradFill rotWithShape="0">
            <a:gsLst>
              <a:gs pos="0">
                <a:srgbClr val="993366"/>
              </a:gs>
              <a:gs pos="100000">
                <a:srgbClr val="F8F1F5"/>
              </a:gs>
            </a:gsLst>
            <a:lin ang="5400000" scaled="1"/>
          </a:gradFill>
          <a:ln w="9525">
            <a:solidFill>
              <a:schemeClr val="tx1"/>
            </a:solidFill>
            <a:round/>
            <a:headEnd/>
            <a:tailEnd/>
          </a:ln>
        </p:spPr>
        <p:txBody>
          <a:bodyPr wrap="none" anchor="ctr"/>
          <a:lstStyle/>
          <a:p>
            <a:endParaRPr lang="fr-FR"/>
          </a:p>
        </p:txBody>
      </p:sp>
      <p:sp>
        <p:nvSpPr>
          <p:cNvPr id="47133" name="Text Box 32"/>
          <p:cNvSpPr txBox="1">
            <a:spLocks noChangeArrowheads="1"/>
          </p:cNvSpPr>
          <p:nvPr/>
        </p:nvSpPr>
        <p:spPr bwMode="auto">
          <a:xfrm>
            <a:off x="7010400" y="1485900"/>
            <a:ext cx="1625600" cy="1169988"/>
          </a:xfrm>
          <a:prstGeom prst="rect">
            <a:avLst/>
          </a:prstGeom>
          <a:noFill/>
          <a:ln w="9525">
            <a:noFill/>
            <a:miter lim="800000"/>
            <a:headEnd/>
            <a:tailEnd/>
          </a:ln>
        </p:spPr>
        <p:txBody>
          <a:bodyPr>
            <a:spAutoFit/>
          </a:bodyPr>
          <a:lstStyle/>
          <a:p>
            <a:pPr algn="ctr" eaLnBrk="0" hangingPunct="0">
              <a:spcBef>
                <a:spcPct val="50000"/>
              </a:spcBef>
            </a:pPr>
            <a:r>
              <a:rPr lang="fr-FR" sz="1400" b="1">
                <a:solidFill>
                  <a:schemeClr val="bg1"/>
                </a:solidFill>
                <a:latin typeface="Comic Sans MS" pitchFamily="66" charset="0"/>
              </a:rPr>
              <a:t>Produits et boissons sucrés</a:t>
            </a:r>
          </a:p>
          <a:p>
            <a:pPr algn="ctr" eaLnBrk="0" hangingPunct="0">
              <a:spcBef>
                <a:spcPct val="50000"/>
              </a:spcBef>
            </a:pPr>
            <a:r>
              <a:rPr lang="fr-FR" sz="1400" b="1">
                <a:solidFill>
                  <a:schemeClr val="bg1"/>
                </a:solidFill>
                <a:latin typeface="Comic Sans MS" pitchFamily="66" charset="0"/>
              </a:rPr>
              <a:t>Aliments gras</a:t>
            </a:r>
          </a:p>
          <a:p>
            <a:pPr algn="ctr" eaLnBrk="0" hangingPunct="0">
              <a:spcBef>
                <a:spcPct val="50000"/>
              </a:spcBef>
            </a:pPr>
            <a:r>
              <a:rPr lang="fr-FR" sz="1400" b="1">
                <a:solidFill>
                  <a:schemeClr val="bg1"/>
                </a:solidFill>
                <a:latin typeface="Comic Sans MS" pitchFamily="66" charset="0"/>
              </a:rPr>
              <a:t>Alcool</a:t>
            </a:r>
          </a:p>
        </p:txBody>
      </p:sp>
      <p:sp>
        <p:nvSpPr>
          <p:cNvPr id="47134" name="Line 33"/>
          <p:cNvSpPr>
            <a:spLocks noChangeShapeType="1"/>
          </p:cNvSpPr>
          <p:nvPr/>
        </p:nvSpPr>
        <p:spPr bwMode="auto">
          <a:xfrm>
            <a:off x="6084888" y="1125538"/>
            <a:ext cx="1008062" cy="358775"/>
          </a:xfrm>
          <a:prstGeom prst="line">
            <a:avLst/>
          </a:prstGeom>
          <a:noFill/>
          <a:ln w="9525">
            <a:solidFill>
              <a:schemeClr val="tx1"/>
            </a:solidFill>
            <a:round/>
            <a:headEnd/>
            <a:tailEnd type="triangle" w="med" len="med"/>
          </a:ln>
        </p:spPr>
        <p:txBody>
          <a:bodyPr wrap="none" anchor="ctr"/>
          <a:lstStyle/>
          <a:p>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51520" y="6165304"/>
            <a:ext cx="8784976" cy="288925"/>
          </a:xfrm>
        </p:spPr>
        <p:txBody>
          <a:bodyPr/>
          <a:lstStyle/>
          <a:p>
            <a:pPr algn="ctr"/>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19</a:t>
            </a:fld>
            <a:endParaRPr lang="fr-FR"/>
          </a:p>
        </p:txBody>
      </p:sp>
      <p:sp>
        <p:nvSpPr>
          <p:cNvPr id="7" name="ZoneTexte 6"/>
          <p:cNvSpPr txBox="1"/>
          <p:nvPr/>
        </p:nvSpPr>
        <p:spPr>
          <a:xfrm>
            <a:off x="683568" y="476672"/>
            <a:ext cx="5832648" cy="369332"/>
          </a:xfrm>
          <a:prstGeom prst="rect">
            <a:avLst/>
          </a:prstGeom>
          <a:noFill/>
        </p:spPr>
        <p:txBody>
          <a:bodyPr wrap="square" rtlCol="0">
            <a:spAutoFit/>
          </a:bodyPr>
          <a:lstStyle/>
          <a:p>
            <a:pPr algn="ctr"/>
            <a:r>
              <a:rPr lang="fr-FR" b="1" dirty="0" smtClean="0">
                <a:latin typeface="Comic Sans MS" pitchFamily="66" charset="0"/>
              </a:rPr>
              <a:t>L’alimentation du sportif : quelles spécificités ? </a:t>
            </a:r>
            <a:endParaRPr lang="fr-FR" b="1" dirty="0">
              <a:latin typeface="Comic Sans MS" pitchFamily="66" charset="0"/>
            </a:endParaRPr>
          </a:p>
        </p:txBody>
      </p:sp>
      <p:pic>
        <p:nvPicPr>
          <p:cNvPr id="2050" name="Picture 2"/>
          <p:cNvPicPr>
            <a:picLocks noChangeAspect="1" noChangeArrowheads="1"/>
          </p:cNvPicPr>
          <p:nvPr/>
        </p:nvPicPr>
        <p:blipFill>
          <a:blip r:embed="rId2" cstate="print"/>
          <a:srcRect/>
          <a:stretch>
            <a:fillRect/>
          </a:stretch>
        </p:blipFill>
        <p:spPr bwMode="auto">
          <a:xfrm>
            <a:off x="1763688" y="1340768"/>
            <a:ext cx="5685496"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51520" y="6165304"/>
            <a:ext cx="8784976" cy="288925"/>
          </a:xfrm>
        </p:spPr>
        <p:txBody>
          <a:bodyPr/>
          <a:lstStyle/>
          <a:p>
            <a:pPr algn="ctr"/>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2</a:t>
            </a:fld>
            <a:endParaRPr lang="fr-FR"/>
          </a:p>
        </p:txBody>
      </p:sp>
      <p:sp>
        <p:nvSpPr>
          <p:cNvPr id="7" name="ZoneTexte 6"/>
          <p:cNvSpPr txBox="1"/>
          <p:nvPr/>
        </p:nvSpPr>
        <p:spPr>
          <a:xfrm>
            <a:off x="1403648" y="1124744"/>
            <a:ext cx="7416824" cy="646331"/>
          </a:xfrm>
          <a:prstGeom prst="rect">
            <a:avLst/>
          </a:prstGeom>
          <a:noFill/>
        </p:spPr>
        <p:txBody>
          <a:bodyPr wrap="square" rtlCol="0">
            <a:spAutoFit/>
          </a:bodyPr>
          <a:lstStyle/>
          <a:p>
            <a:r>
              <a:rPr lang="fr-FR" dirty="0" smtClean="0">
                <a:latin typeface="Comic Sans MS" pitchFamily="66" charset="0"/>
              </a:rPr>
              <a:t>L’alimentation du sportif </a:t>
            </a:r>
          </a:p>
          <a:p>
            <a:r>
              <a:rPr lang="fr-FR" dirty="0" smtClean="0">
                <a:latin typeface="Comic Sans MS" pitchFamily="66" charset="0"/>
              </a:rPr>
              <a:t> </a:t>
            </a:r>
            <a:endParaRPr lang="fr-FR" dirty="0">
              <a:latin typeface="Comic Sans MS" pitchFamily="66" charset="0"/>
            </a:endParaRPr>
          </a:p>
        </p:txBody>
      </p:sp>
      <p:sp>
        <p:nvSpPr>
          <p:cNvPr id="8" name="ZoneTexte 7"/>
          <p:cNvSpPr txBox="1"/>
          <p:nvPr/>
        </p:nvSpPr>
        <p:spPr>
          <a:xfrm>
            <a:off x="1475656" y="1772816"/>
            <a:ext cx="7416824" cy="369332"/>
          </a:xfrm>
          <a:prstGeom prst="rect">
            <a:avLst/>
          </a:prstGeom>
          <a:noFill/>
        </p:spPr>
        <p:txBody>
          <a:bodyPr wrap="square" rtlCol="0">
            <a:spAutoFit/>
          </a:bodyPr>
          <a:lstStyle/>
          <a:p>
            <a:r>
              <a:rPr lang="fr-FR" dirty="0" smtClean="0">
                <a:latin typeface="Comic Sans MS" pitchFamily="66" charset="0"/>
              </a:rPr>
              <a:t>Quels besoins ? </a:t>
            </a:r>
            <a:endParaRPr lang="fr-FR" dirty="0">
              <a:latin typeface="Comic Sans MS" pitchFamily="66" charset="0"/>
            </a:endParaRPr>
          </a:p>
        </p:txBody>
      </p:sp>
      <p:sp>
        <p:nvSpPr>
          <p:cNvPr id="9" name="ZoneTexte 8"/>
          <p:cNvSpPr txBox="1"/>
          <p:nvPr/>
        </p:nvSpPr>
        <p:spPr>
          <a:xfrm>
            <a:off x="1475656" y="2348880"/>
            <a:ext cx="7416824" cy="369332"/>
          </a:xfrm>
          <a:prstGeom prst="rect">
            <a:avLst/>
          </a:prstGeom>
          <a:noFill/>
        </p:spPr>
        <p:txBody>
          <a:bodyPr wrap="square" rtlCol="0">
            <a:spAutoFit/>
          </a:bodyPr>
          <a:lstStyle/>
          <a:p>
            <a:r>
              <a:rPr lang="fr-FR" dirty="0" smtClean="0">
                <a:latin typeface="Comic Sans MS" pitchFamily="66" charset="0"/>
              </a:rPr>
              <a:t>Endurance, Force : quels aliments privilégier ? </a:t>
            </a:r>
            <a:endParaRPr lang="fr-FR" dirty="0">
              <a:latin typeface="Comic Sans MS" pitchFamily="66" charset="0"/>
            </a:endParaRPr>
          </a:p>
        </p:txBody>
      </p:sp>
      <p:sp>
        <p:nvSpPr>
          <p:cNvPr id="10" name="ZoneTexte 9"/>
          <p:cNvSpPr txBox="1"/>
          <p:nvPr/>
        </p:nvSpPr>
        <p:spPr>
          <a:xfrm>
            <a:off x="1547664" y="2924944"/>
            <a:ext cx="7416824" cy="369332"/>
          </a:xfrm>
          <a:prstGeom prst="rect">
            <a:avLst/>
          </a:prstGeom>
          <a:noFill/>
        </p:spPr>
        <p:txBody>
          <a:bodyPr wrap="square" rtlCol="0">
            <a:spAutoFit/>
          </a:bodyPr>
          <a:lstStyle/>
          <a:p>
            <a:r>
              <a:rPr lang="fr-FR" dirty="0" smtClean="0">
                <a:latin typeface="Comic Sans MS" pitchFamily="66" charset="0"/>
              </a:rPr>
              <a:t>Optimiser son alimentation : que prendre ?, pourquoi ?, quand ? </a:t>
            </a:r>
            <a:endParaRPr lang="fr-FR" dirty="0">
              <a:latin typeface="Comic Sans MS" pitchFamily="66" charset="0"/>
            </a:endParaRPr>
          </a:p>
        </p:txBody>
      </p:sp>
      <p:sp>
        <p:nvSpPr>
          <p:cNvPr id="11" name="ZoneTexte 10"/>
          <p:cNvSpPr txBox="1"/>
          <p:nvPr/>
        </p:nvSpPr>
        <p:spPr>
          <a:xfrm>
            <a:off x="1547664" y="3501008"/>
            <a:ext cx="7416824" cy="369332"/>
          </a:xfrm>
          <a:prstGeom prst="rect">
            <a:avLst/>
          </a:prstGeom>
          <a:noFill/>
        </p:spPr>
        <p:txBody>
          <a:bodyPr wrap="square" rtlCol="0">
            <a:spAutoFit/>
          </a:bodyPr>
          <a:lstStyle/>
          <a:p>
            <a:r>
              <a:rPr lang="fr-FR" dirty="0" smtClean="0">
                <a:latin typeface="Comic Sans MS" pitchFamily="66" charset="0"/>
              </a:rPr>
              <a:t>La place des compléments alimentaires. </a:t>
            </a:r>
            <a:endParaRPr lang="fr-FR" dirty="0">
              <a:latin typeface="Comic Sans MS" pitchFamily="66" charset="0"/>
            </a:endParaRPr>
          </a:p>
        </p:txBody>
      </p:sp>
      <p:pic>
        <p:nvPicPr>
          <p:cNvPr id="12" name="Picture 7" descr="Puce"/>
          <p:cNvPicPr>
            <a:picLocks noChangeAspect="1" noChangeArrowheads="1"/>
          </p:cNvPicPr>
          <p:nvPr/>
        </p:nvPicPr>
        <p:blipFill>
          <a:blip r:embed="rId2" cstate="print"/>
          <a:srcRect/>
          <a:stretch>
            <a:fillRect/>
          </a:stretch>
        </p:blipFill>
        <p:spPr bwMode="auto">
          <a:xfrm>
            <a:off x="899592" y="1124744"/>
            <a:ext cx="406400" cy="431800"/>
          </a:xfrm>
          <a:prstGeom prst="rect">
            <a:avLst/>
          </a:prstGeom>
          <a:noFill/>
          <a:ln w="9525">
            <a:noFill/>
            <a:miter lim="800000"/>
            <a:headEnd/>
            <a:tailEnd/>
          </a:ln>
        </p:spPr>
      </p:pic>
      <p:pic>
        <p:nvPicPr>
          <p:cNvPr id="13" name="Picture 7" descr="Puce"/>
          <p:cNvPicPr>
            <a:picLocks noChangeAspect="1" noChangeArrowheads="1"/>
          </p:cNvPicPr>
          <p:nvPr/>
        </p:nvPicPr>
        <p:blipFill>
          <a:blip r:embed="rId2" cstate="print"/>
          <a:srcRect/>
          <a:stretch>
            <a:fillRect/>
          </a:stretch>
        </p:blipFill>
        <p:spPr bwMode="auto">
          <a:xfrm>
            <a:off x="899592" y="1772816"/>
            <a:ext cx="406400" cy="431800"/>
          </a:xfrm>
          <a:prstGeom prst="rect">
            <a:avLst/>
          </a:prstGeom>
          <a:noFill/>
          <a:ln w="9525">
            <a:noFill/>
            <a:miter lim="800000"/>
            <a:headEnd/>
            <a:tailEnd/>
          </a:ln>
        </p:spPr>
      </p:pic>
      <p:pic>
        <p:nvPicPr>
          <p:cNvPr id="14" name="Picture 7" descr="Puce"/>
          <p:cNvPicPr>
            <a:picLocks noChangeAspect="1" noChangeArrowheads="1"/>
          </p:cNvPicPr>
          <p:nvPr/>
        </p:nvPicPr>
        <p:blipFill>
          <a:blip r:embed="rId2" cstate="print"/>
          <a:srcRect/>
          <a:stretch>
            <a:fillRect/>
          </a:stretch>
        </p:blipFill>
        <p:spPr bwMode="auto">
          <a:xfrm>
            <a:off x="971600" y="2348880"/>
            <a:ext cx="406400" cy="431800"/>
          </a:xfrm>
          <a:prstGeom prst="rect">
            <a:avLst/>
          </a:prstGeom>
          <a:noFill/>
          <a:ln w="9525">
            <a:noFill/>
            <a:miter lim="800000"/>
            <a:headEnd/>
            <a:tailEnd/>
          </a:ln>
        </p:spPr>
      </p:pic>
      <p:pic>
        <p:nvPicPr>
          <p:cNvPr id="15" name="Picture 7" descr="Puce"/>
          <p:cNvPicPr>
            <a:picLocks noChangeAspect="1" noChangeArrowheads="1"/>
          </p:cNvPicPr>
          <p:nvPr/>
        </p:nvPicPr>
        <p:blipFill>
          <a:blip r:embed="rId2" cstate="print"/>
          <a:srcRect/>
          <a:stretch>
            <a:fillRect/>
          </a:stretch>
        </p:blipFill>
        <p:spPr bwMode="auto">
          <a:xfrm>
            <a:off x="971600" y="2924944"/>
            <a:ext cx="406400" cy="431800"/>
          </a:xfrm>
          <a:prstGeom prst="rect">
            <a:avLst/>
          </a:prstGeom>
          <a:noFill/>
          <a:ln w="9525">
            <a:noFill/>
            <a:miter lim="800000"/>
            <a:headEnd/>
            <a:tailEnd/>
          </a:ln>
        </p:spPr>
      </p:pic>
      <p:pic>
        <p:nvPicPr>
          <p:cNvPr id="16" name="Picture 7" descr="Puce"/>
          <p:cNvPicPr>
            <a:picLocks noChangeAspect="1" noChangeArrowheads="1"/>
          </p:cNvPicPr>
          <p:nvPr/>
        </p:nvPicPr>
        <p:blipFill>
          <a:blip r:embed="rId2" cstate="print"/>
          <a:srcRect/>
          <a:stretch>
            <a:fillRect/>
          </a:stretch>
        </p:blipFill>
        <p:spPr bwMode="auto">
          <a:xfrm>
            <a:off x="971600" y="3501008"/>
            <a:ext cx="40640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11560" y="548680"/>
            <a:ext cx="8172400" cy="46166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solidFill>
                  <a:srgbClr val="FFC000"/>
                </a:solidFill>
                <a:latin typeface="Comic Sans MS" pitchFamily="66" charset="0"/>
              </a:rPr>
              <a:t>Quoi? Combien ? Pourquoi ?</a:t>
            </a:r>
            <a:endParaRPr lang="fr-FR" sz="2400" b="1" dirty="0">
              <a:solidFill>
                <a:srgbClr val="FFC000"/>
              </a:solidFill>
              <a:latin typeface="Comic Sans MS" pitchFamily="66" charset="0"/>
            </a:endParaRPr>
          </a:p>
        </p:txBody>
      </p:sp>
      <p:sp>
        <p:nvSpPr>
          <p:cNvPr id="8" name="ZoneTexte 7"/>
          <p:cNvSpPr txBox="1"/>
          <p:nvPr/>
        </p:nvSpPr>
        <p:spPr>
          <a:xfrm>
            <a:off x="611560" y="1556792"/>
            <a:ext cx="8352928" cy="369332"/>
          </a:xfrm>
          <a:prstGeom prst="rect">
            <a:avLst/>
          </a:prstGeom>
          <a:noFill/>
        </p:spPr>
        <p:txBody>
          <a:bodyPr wrap="square" rtlCol="0">
            <a:spAutoFit/>
          </a:bodyPr>
          <a:lstStyle/>
          <a:p>
            <a:pPr algn="r"/>
            <a:r>
              <a:rPr lang="fr-FR" dirty="0" smtClean="0">
                <a:latin typeface="Comic Sans MS" pitchFamily="66" charset="0"/>
              </a:rPr>
              <a:t>L’équilibre alimentaire  : coût énergétique des aliments ? </a:t>
            </a:r>
            <a:endParaRPr lang="fr-FR" dirty="0">
              <a:latin typeface="Comic Sans MS" pitchFamily="66" charset="0"/>
            </a:endParaRPr>
          </a:p>
        </p:txBody>
      </p:sp>
      <p:pic>
        <p:nvPicPr>
          <p:cNvPr id="16" name="Picture 28" descr="an"/>
          <p:cNvPicPr>
            <a:picLocks noChangeAspect="1" noChangeArrowheads="1"/>
          </p:cNvPicPr>
          <p:nvPr/>
        </p:nvPicPr>
        <p:blipFill>
          <a:blip r:embed="rId2" cstate="print"/>
          <a:srcRect/>
          <a:stretch>
            <a:fillRect/>
          </a:stretch>
        </p:blipFill>
        <p:spPr bwMode="auto">
          <a:xfrm>
            <a:off x="1475656" y="2564904"/>
            <a:ext cx="5220382" cy="3173144"/>
          </a:xfrm>
          <a:prstGeom prst="rect">
            <a:avLst/>
          </a:prstGeom>
          <a:noFill/>
          <a:ln w="9525">
            <a:noFill/>
            <a:miter lim="800000"/>
            <a:headEnd/>
            <a:tailEnd/>
          </a:ln>
        </p:spPr>
      </p:pic>
      <p:sp>
        <p:nvSpPr>
          <p:cNvPr id="12" name="Légende à une bordure 1 11"/>
          <p:cNvSpPr/>
          <p:nvPr/>
        </p:nvSpPr>
        <p:spPr>
          <a:xfrm>
            <a:off x="6732240" y="2276872"/>
            <a:ext cx="1800200" cy="576064"/>
          </a:xfrm>
          <a:prstGeom prst="accentCallout1">
            <a:avLst>
              <a:gd name="adj1" fmla="val 18750"/>
              <a:gd name="adj2" fmla="val -8333"/>
              <a:gd name="adj3" fmla="val 142357"/>
              <a:gd name="adj4" fmla="val -804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Comic Sans MS" pitchFamily="66" charset="0"/>
              </a:rPr>
              <a:t>1g = 4 Kcal</a:t>
            </a:r>
            <a:endParaRPr lang="fr-FR" sz="2000" dirty="0">
              <a:latin typeface="Comic Sans MS" pitchFamily="66" charset="0"/>
            </a:endParaRPr>
          </a:p>
        </p:txBody>
      </p:sp>
      <p:sp>
        <p:nvSpPr>
          <p:cNvPr id="14" name="Légende à une bordure 1 13"/>
          <p:cNvSpPr/>
          <p:nvPr/>
        </p:nvSpPr>
        <p:spPr>
          <a:xfrm>
            <a:off x="6948264" y="5373216"/>
            <a:ext cx="1872208" cy="720080"/>
          </a:xfrm>
          <a:prstGeom prst="accentCallout1">
            <a:avLst>
              <a:gd name="adj1" fmla="val 3633"/>
              <a:gd name="adj2" fmla="val -8333"/>
              <a:gd name="adj3" fmla="val -109726"/>
              <a:gd name="adj4" fmla="val -1164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Comic Sans MS" pitchFamily="66" charset="0"/>
              </a:rPr>
              <a:t>1g = 9 Kcal</a:t>
            </a:r>
            <a:endParaRPr lang="fr-FR" sz="2000" dirty="0">
              <a:latin typeface="Comic Sans MS" pitchFamily="66" charset="0"/>
            </a:endParaRPr>
          </a:p>
        </p:txBody>
      </p:sp>
      <p:sp>
        <p:nvSpPr>
          <p:cNvPr id="15" name="Légende à une bordure 1 14"/>
          <p:cNvSpPr/>
          <p:nvPr/>
        </p:nvSpPr>
        <p:spPr>
          <a:xfrm>
            <a:off x="1691680" y="5805264"/>
            <a:ext cx="1728192" cy="576064"/>
          </a:xfrm>
          <a:prstGeom prst="accentCallout1">
            <a:avLst>
              <a:gd name="adj1" fmla="val 3632"/>
              <a:gd name="adj2" fmla="val 105308"/>
              <a:gd name="adj3" fmla="val -325905"/>
              <a:gd name="adj4" fmla="val 107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Comic Sans MS" pitchFamily="66" charset="0"/>
              </a:rPr>
              <a:t>1g = 4 Kcal</a:t>
            </a:r>
            <a:endParaRPr lang="fr-FR" sz="2000" dirty="0">
              <a:latin typeface="Comic Sans MS" pitchFamily="66" charset="0"/>
            </a:endParaRPr>
          </a:p>
        </p:txBody>
      </p:sp>
      <p:sp>
        <p:nvSpPr>
          <p:cNvPr id="18" name="Légende à une bordure 1 17"/>
          <p:cNvSpPr/>
          <p:nvPr/>
        </p:nvSpPr>
        <p:spPr>
          <a:xfrm>
            <a:off x="899592" y="1988840"/>
            <a:ext cx="1512168" cy="1224136"/>
          </a:xfrm>
          <a:prstGeom prst="accentCallout1">
            <a:avLst>
              <a:gd name="adj1" fmla="val 3632"/>
              <a:gd name="adj2" fmla="val 105308"/>
              <a:gd name="adj3" fmla="val 70128"/>
              <a:gd name="adj4" fmla="val 175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Mais aussi : vitamines, minéraux, eau</a:t>
            </a:r>
            <a:r>
              <a:rPr lang="fr-FR" sz="2000" dirty="0" smtClean="0">
                <a:latin typeface="Comic Sans MS" pitchFamily="66" charset="0"/>
              </a:rPr>
              <a:t>...</a:t>
            </a:r>
            <a:endParaRPr lang="fr-FR" sz="2000" dirty="0">
              <a:latin typeface="Comic Sans MS" pitchFamily="66" charset="0"/>
            </a:endParaRPr>
          </a:p>
        </p:txBody>
      </p:sp>
      <p:pic>
        <p:nvPicPr>
          <p:cNvPr id="20" name="Image 19" descr="Aliments en fraction conseillee.jpg"/>
          <p:cNvPicPr>
            <a:picLocks noChangeAspect="1"/>
          </p:cNvPicPr>
          <p:nvPr/>
        </p:nvPicPr>
        <p:blipFill>
          <a:blip r:embed="rId3" cstate="print"/>
          <a:stretch>
            <a:fillRect/>
          </a:stretch>
        </p:blipFill>
        <p:spPr>
          <a:xfrm rot="20954175">
            <a:off x="3158991" y="2691213"/>
            <a:ext cx="3168352" cy="2902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51520" y="6165304"/>
            <a:ext cx="8784976" cy="288925"/>
          </a:xfrm>
        </p:spPr>
        <p:txBody>
          <a:bodyPr/>
          <a:lstStyle/>
          <a:p>
            <a:pPr algn="ctr"/>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21</a:t>
            </a:fld>
            <a:endParaRPr lang="fr-FR"/>
          </a:p>
        </p:txBody>
      </p:sp>
      <p:sp>
        <p:nvSpPr>
          <p:cNvPr id="7" name="ZoneTexte 6"/>
          <p:cNvSpPr txBox="1"/>
          <p:nvPr/>
        </p:nvSpPr>
        <p:spPr>
          <a:xfrm>
            <a:off x="971600" y="1340768"/>
            <a:ext cx="7416824" cy="400110"/>
          </a:xfrm>
          <a:prstGeom prst="rect">
            <a:avLst/>
          </a:prstGeom>
          <a:noFill/>
        </p:spPr>
        <p:txBody>
          <a:bodyPr wrap="square" rtlCol="0">
            <a:spAutoFit/>
          </a:bodyPr>
          <a:lstStyle/>
          <a:p>
            <a:pPr algn="ctr"/>
            <a:r>
              <a:rPr lang="fr-FR" sz="2000" dirty="0" smtClean="0">
                <a:solidFill>
                  <a:srgbClr val="0070C0"/>
                </a:solidFill>
                <a:latin typeface="Comic Sans MS" pitchFamily="66" charset="0"/>
              </a:rPr>
              <a:t>L’équilibre alimentaire pour une ration de 2000 Kcal </a:t>
            </a:r>
            <a:endParaRPr lang="fr-FR" sz="2000" dirty="0">
              <a:solidFill>
                <a:srgbClr val="0070C0"/>
              </a:solidFill>
              <a:latin typeface="Comic Sans MS" pitchFamily="66" charset="0"/>
            </a:endParaRPr>
          </a:p>
        </p:txBody>
      </p:sp>
      <p:sp>
        <p:nvSpPr>
          <p:cNvPr id="8" name="ZoneTexte 7"/>
          <p:cNvSpPr txBox="1"/>
          <p:nvPr/>
        </p:nvSpPr>
        <p:spPr>
          <a:xfrm>
            <a:off x="611560" y="404664"/>
            <a:ext cx="5760640" cy="369332"/>
          </a:xfrm>
          <a:prstGeom prst="rect">
            <a:avLst/>
          </a:prstGeom>
          <a:noFill/>
        </p:spPr>
        <p:txBody>
          <a:bodyPr wrap="square" rtlCol="0">
            <a:spAutoFit/>
          </a:bodyPr>
          <a:lstStyle/>
          <a:p>
            <a:pPr algn="ctr"/>
            <a:r>
              <a:rPr lang="fr-FR" dirty="0" smtClean="0">
                <a:latin typeface="Comic Sans MS" pitchFamily="66" charset="0"/>
              </a:rPr>
              <a:t>L’équilibre alimentaire du sportif : quels besoins ? </a:t>
            </a:r>
            <a:endParaRPr lang="fr-FR" dirty="0">
              <a:latin typeface="Comic Sans MS" pitchFamily="66" charset="0"/>
            </a:endParaRPr>
          </a:p>
        </p:txBody>
      </p:sp>
      <p:sp>
        <p:nvSpPr>
          <p:cNvPr id="12" name="AutoShape 29"/>
          <p:cNvSpPr>
            <a:spLocks noChangeArrowheads="1"/>
          </p:cNvSpPr>
          <p:nvPr/>
        </p:nvSpPr>
        <p:spPr bwMode="auto">
          <a:xfrm>
            <a:off x="251520" y="2708920"/>
            <a:ext cx="2447925" cy="1366838"/>
          </a:xfrm>
          <a:prstGeom prst="roundRect">
            <a:avLst>
              <a:gd name="adj" fmla="val 16667"/>
            </a:avLst>
          </a:prstGeom>
          <a:solidFill>
            <a:srgbClr val="FFCC00"/>
          </a:solidFill>
          <a:ln w="9525" algn="ctr">
            <a:solidFill>
              <a:srgbClr val="339966"/>
            </a:solidFill>
            <a:round/>
            <a:headEnd/>
            <a:tailEnd/>
          </a:ln>
          <a:effectLst/>
        </p:spPr>
        <p:txBody>
          <a:bodyPr wrap="none"/>
          <a:lstStyle/>
          <a:p>
            <a:pPr algn="ctr">
              <a:defRPr/>
            </a:pPr>
            <a:r>
              <a:rPr lang="fr-FR" sz="1600" b="1" baseline="0" dirty="0">
                <a:solidFill>
                  <a:srgbClr val="28A028"/>
                </a:solidFill>
                <a:effectLst>
                  <a:outerShdw blurRad="38100" dist="38100" dir="2700000" algn="tl">
                    <a:srgbClr val="000000"/>
                  </a:outerShdw>
                </a:effectLst>
                <a:latin typeface="Arial Black" pitchFamily="34" charset="0"/>
              </a:rPr>
              <a:t>55% glucides</a:t>
            </a:r>
          </a:p>
        </p:txBody>
      </p:sp>
      <p:pic>
        <p:nvPicPr>
          <p:cNvPr id="13" name="Picture 38" descr="136550840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1560" y="3140968"/>
            <a:ext cx="1655762" cy="955675"/>
          </a:xfrm>
          <a:prstGeom prst="rect">
            <a:avLst/>
          </a:prstGeom>
          <a:noFill/>
          <a:ln w="9525">
            <a:noFill/>
            <a:miter lim="800000"/>
            <a:headEnd/>
            <a:tailEnd/>
          </a:ln>
        </p:spPr>
      </p:pic>
      <p:sp>
        <p:nvSpPr>
          <p:cNvPr id="14" name="AutoShape 31"/>
          <p:cNvSpPr>
            <a:spLocks noChangeArrowheads="1"/>
          </p:cNvSpPr>
          <p:nvPr/>
        </p:nvSpPr>
        <p:spPr bwMode="auto">
          <a:xfrm>
            <a:off x="2915816" y="2708920"/>
            <a:ext cx="2447925" cy="1366838"/>
          </a:xfrm>
          <a:prstGeom prst="roundRect">
            <a:avLst>
              <a:gd name="adj" fmla="val 16667"/>
            </a:avLst>
          </a:prstGeom>
          <a:solidFill>
            <a:srgbClr val="FFCC00"/>
          </a:solidFill>
          <a:ln w="9525" algn="ctr">
            <a:solidFill>
              <a:srgbClr val="339966"/>
            </a:solidFill>
            <a:round/>
            <a:headEnd/>
            <a:tailEnd/>
          </a:ln>
          <a:effectLst/>
        </p:spPr>
        <p:txBody>
          <a:bodyPr wrap="none"/>
          <a:lstStyle/>
          <a:p>
            <a:pPr algn="ctr">
              <a:defRPr/>
            </a:pPr>
            <a:r>
              <a:rPr lang="fr-FR" sz="1600" b="1" baseline="0" dirty="0">
                <a:solidFill>
                  <a:srgbClr val="28A028"/>
                </a:solidFill>
                <a:effectLst>
                  <a:outerShdw blurRad="38100" dist="38100" dir="2700000" algn="tl">
                    <a:srgbClr val="000000"/>
                  </a:outerShdw>
                </a:effectLst>
                <a:latin typeface="Arial Black" pitchFamily="34" charset="0"/>
              </a:rPr>
              <a:t>30% lipides</a:t>
            </a:r>
          </a:p>
        </p:txBody>
      </p:sp>
      <p:pic>
        <p:nvPicPr>
          <p:cNvPr id="15" name="Picture 39" descr="imagesCAG28BVO"/>
          <p:cNvPicPr>
            <a:picLocks noChangeAspect="1" noChangeArrowheads="1"/>
          </p:cNvPicPr>
          <p:nvPr/>
        </p:nvPicPr>
        <p:blipFill>
          <a:blip r:embed="rId3" cstate="print">
            <a:clrChange>
              <a:clrFrom>
                <a:srgbClr val="FFFFFF"/>
              </a:clrFrom>
              <a:clrTo>
                <a:srgbClr val="FFFFFF">
                  <a:alpha val="0"/>
                </a:srgbClr>
              </a:clrTo>
            </a:clrChange>
          </a:blip>
          <a:srcRect l="21338" r="21338"/>
          <a:stretch>
            <a:fillRect/>
          </a:stretch>
        </p:blipFill>
        <p:spPr bwMode="auto">
          <a:xfrm>
            <a:off x="2915816" y="3068960"/>
            <a:ext cx="1152525" cy="982663"/>
          </a:xfrm>
          <a:prstGeom prst="rect">
            <a:avLst/>
          </a:prstGeom>
          <a:noFill/>
          <a:ln w="9525">
            <a:noFill/>
            <a:miter lim="800000"/>
            <a:headEnd/>
            <a:tailEnd/>
          </a:ln>
        </p:spPr>
      </p:pic>
      <p:pic>
        <p:nvPicPr>
          <p:cNvPr id="18" name="Picture 44" descr="imagesCACIAL6R"/>
          <p:cNvPicPr>
            <a:picLocks noChangeAspect="1" noChangeArrowheads="1"/>
          </p:cNvPicPr>
          <p:nvPr/>
        </p:nvPicPr>
        <p:blipFill>
          <a:blip r:embed="rId4" cstate="print"/>
          <a:srcRect/>
          <a:stretch>
            <a:fillRect/>
          </a:stretch>
        </p:blipFill>
        <p:spPr bwMode="auto">
          <a:xfrm>
            <a:off x="4067944" y="3068960"/>
            <a:ext cx="1368425" cy="909638"/>
          </a:xfrm>
          <a:prstGeom prst="rect">
            <a:avLst/>
          </a:prstGeom>
          <a:noFill/>
          <a:ln w="9525">
            <a:noFill/>
            <a:miter lim="800000"/>
            <a:headEnd/>
            <a:tailEnd/>
          </a:ln>
        </p:spPr>
      </p:pic>
      <p:sp>
        <p:nvSpPr>
          <p:cNvPr id="21" name="AutoShape 30"/>
          <p:cNvSpPr>
            <a:spLocks noChangeArrowheads="1"/>
          </p:cNvSpPr>
          <p:nvPr/>
        </p:nvSpPr>
        <p:spPr bwMode="auto">
          <a:xfrm>
            <a:off x="5508104" y="2708920"/>
            <a:ext cx="2447925" cy="1368425"/>
          </a:xfrm>
          <a:prstGeom prst="roundRect">
            <a:avLst>
              <a:gd name="adj" fmla="val 16667"/>
            </a:avLst>
          </a:prstGeom>
          <a:solidFill>
            <a:srgbClr val="FFCC00"/>
          </a:solidFill>
          <a:ln w="9525" algn="ctr">
            <a:solidFill>
              <a:srgbClr val="339966"/>
            </a:solidFill>
            <a:round/>
            <a:headEnd/>
            <a:tailEnd/>
          </a:ln>
          <a:effectLst/>
        </p:spPr>
        <p:txBody>
          <a:bodyPr wrap="none"/>
          <a:lstStyle/>
          <a:p>
            <a:pPr algn="ctr">
              <a:defRPr/>
            </a:pPr>
            <a:r>
              <a:rPr lang="fr-FR" sz="1600" b="1" baseline="0" dirty="0">
                <a:solidFill>
                  <a:srgbClr val="28A028"/>
                </a:solidFill>
                <a:effectLst>
                  <a:outerShdw blurRad="38100" dist="38100" dir="2700000" algn="tl">
                    <a:srgbClr val="000000"/>
                  </a:outerShdw>
                </a:effectLst>
                <a:latin typeface="Arial Black" pitchFamily="34" charset="0"/>
              </a:rPr>
              <a:t>15% protéines</a:t>
            </a:r>
          </a:p>
        </p:txBody>
      </p:sp>
      <p:pic>
        <p:nvPicPr>
          <p:cNvPr id="22" name="Picture 37" descr="VPO"/>
          <p:cNvPicPr>
            <a:picLocks noChangeAspect="1" noChangeArrowheads="1"/>
          </p:cNvPicPr>
          <p:nvPr/>
        </p:nvPicPr>
        <p:blipFill>
          <a:blip r:embed="rId5" cstate="print">
            <a:clrChange>
              <a:clrFrom>
                <a:srgbClr val="F9F8F4"/>
              </a:clrFrom>
              <a:clrTo>
                <a:srgbClr val="F9F8F4">
                  <a:alpha val="0"/>
                </a:srgbClr>
              </a:clrTo>
            </a:clrChange>
          </a:blip>
          <a:srcRect/>
          <a:stretch>
            <a:fillRect/>
          </a:stretch>
        </p:blipFill>
        <p:spPr bwMode="auto">
          <a:xfrm>
            <a:off x="5940152" y="2996952"/>
            <a:ext cx="1728788" cy="1096963"/>
          </a:xfrm>
          <a:prstGeom prst="rect">
            <a:avLst/>
          </a:prstGeom>
          <a:noFill/>
          <a:ln w="9525">
            <a:noFill/>
            <a:miter lim="800000"/>
            <a:headEnd/>
            <a:tailEnd/>
          </a:ln>
        </p:spPr>
      </p:pic>
      <p:pic>
        <p:nvPicPr>
          <p:cNvPr id="23" name="Image 22" descr="Bouteilles_Eau.jpg"/>
          <p:cNvPicPr/>
          <p:nvPr/>
        </p:nvPicPr>
        <p:blipFill>
          <a:blip r:embed="rId6" cstate="print"/>
          <a:stretch>
            <a:fillRect/>
          </a:stretch>
        </p:blipFill>
        <p:spPr>
          <a:xfrm>
            <a:off x="8100392" y="2636912"/>
            <a:ext cx="709371" cy="1441342"/>
          </a:xfrm>
          <a:prstGeom prst="rect">
            <a:avLst/>
          </a:prstGeom>
        </p:spPr>
      </p:pic>
      <p:sp>
        <p:nvSpPr>
          <p:cNvPr id="16" name="AutoShape 36"/>
          <p:cNvSpPr>
            <a:spLocks/>
          </p:cNvSpPr>
          <p:nvPr/>
        </p:nvSpPr>
        <p:spPr bwMode="auto">
          <a:xfrm>
            <a:off x="5292080" y="4437112"/>
            <a:ext cx="1903859" cy="1584176"/>
          </a:xfrm>
          <a:prstGeom prst="ellipse">
            <a:avLst/>
          </a:prstGeom>
          <a:ln>
            <a:headEnd/>
            <a:tailEnd type="stealth" w="med" len="med"/>
          </a:ln>
        </p:spPr>
        <p:style>
          <a:lnRef idx="2">
            <a:schemeClr val="accent1"/>
          </a:lnRef>
          <a:fillRef idx="1">
            <a:schemeClr val="lt1"/>
          </a:fillRef>
          <a:effectRef idx="0">
            <a:schemeClr val="accent1"/>
          </a:effectRef>
          <a:fontRef idx="minor">
            <a:schemeClr val="dk1"/>
          </a:fontRef>
        </p:style>
        <p:txBody>
          <a:bodyPr/>
          <a:lstStyle/>
          <a:p>
            <a:pPr algn="ctr"/>
            <a:r>
              <a:rPr lang="fr-FR" sz="1600" b="1" baseline="0" dirty="0" smtClean="0">
                <a:solidFill>
                  <a:srgbClr val="0070C0"/>
                </a:solidFill>
                <a:latin typeface="Comic Sans MS" pitchFamily="66" charset="0"/>
              </a:rPr>
              <a:t>300 </a:t>
            </a:r>
            <a:r>
              <a:rPr lang="fr-FR" sz="1600" b="1" baseline="0" dirty="0" err="1">
                <a:solidFill>
                  <a:srgbClr val="0070C0"/>
                </a:solidFill>
                <a:latin typeface="Comic Sans MS" pitchFamily="66" charset="0"/>
              </a:rPr>
              <a:t>Kcalories</a:t>
            </a:r>
            <a:endParaRPr lang="fr-FR" sz="1600" b="1" baseline="0" dirty="0">
              <a:solidFill>
                <a:srgbClr val="0070C0"/>
              </a:solidFill>
              <a:latin typeface="Comic Sans MS" pitchFamily="66" charset="0"/>
            </a:endParaRPr>
          </a:p>
          <a:p>
            <a:pPr algn="ctr"/>
            <a:r>
              <a:rPr lang="fr-FR" sz="1600" b="1" baseline="0" dirty="0">
                <a:solidFill>
                  <a:srgbClr val="0070C0"/>
                </a:solidFill>
                <a:latin typeface="Comic Sans MS" pitchFamily="66" charset="0"/>
              </a:rPr>
              <a:t>par </a:t>
            </a:r>
            <a:r>
              <a:rPr lang="fr-FR" sz="1600" b="1" baseline="0" dirty="0" smtClean="0">
                <a:solidFill>
                  <a:srgbClr val="0070C0"/>
                </a:solidFill>
                <a:latin typeface="Comic Sans MS" pitchFamily="66" charset="0"/>
              </a:rPr>
              <a:t>jour environ</a:t>
            </a:r>
          </a:p>
          <a:p>
            <a:pPr algn="ctr"/>
            <a:r>
              <a:rPr lang="fr-FR" sz="1600" b="1" dirty="0" smtClean="0">
                <a:solidFill>
                  <a:srgbClr val="0070C0"/>
                </a:solidFill>
                <a:latin typeface="Comic Sans MS" pitchFamily="66" charset="0"/>
              </a:rPr>
              <a:t>75 g</a:t>
            </a:r>
            <a:endParaRPr lang="fr-FR" sz="1600" b="1" baseline="0" dirty="0">
              <a:solidFill>
                <a:srgbClr val="0070C0"/>
              </a:solidFill>
              <a:latin typeface="Comic Sans MS" pitchFamily="66" charset="0"/>
            </a:endParaRPr>
          </a:p>
        </p:txBody>
      </p:sp>
      <p:sp>
        <p:nvSpPr>
          <p:cNvPr id="17" name="AutoShape 34"/>
          <p:cNvSpPr>
            <a:spLocks/>
          </p:cNvSpPr>
          <p:nvPr/>
        </p:nvSpPr>
        <p:spPr bwMode="auto">
          <a:xfrm>
            <a:off x="395536" y="4365104"/>
            <a:ext cx="2047875" cy="1584176"/>
          </a:xfrm>
          <a:prstGeom prst="ellipse">
            <a:avLst/>
          </a:prstGeom>
          <a:ln>
            <a:headEnd/>
            <a:tailEnd type="stealth" w="med" len="med"/>
          </a:ln>
        </p:spPr>
        <p:style>
          <a:lnRef idx="2">
            <a:schemeClr val="accent1"/>
          </a:lnRef>
          <a:fillRef idx="1">
            <a:schemeClr val="lt1"/>
          </a:fillRef>
          <a:effectRef idx="0">
            <a:schemeClr val="accent1"/>
          </a:effectRef>
          <a:fontRef idx="minor">
            <a:schemeClr val="dk1"/>
          </a:fontRef>
        </p:style>
        <p:txBody>
          <a:bodyPr/>
          <a:lstStyle/>
          <a:p>
            <a:pPr algn="ctr"/>
            <a:r>
              <a:rPr lang="fr-FR" sz="1600" b="1" baseline="0" dirty="0" smtClean="0">
                <a:solidFill>
                  <a:srgbClr val="0070C0"/>
                </a:solidFill>
                <a:latin typeface="Comic Sans MS" pitchFamily="66" charset="0"/>
              </a:rPr>
              <a:t>1100 </a:t>
            </a:r>
            <a:r>
              <a:rPr lang="fr-FR" sz="1600" b="1" baseline="0" dirty="0" err="1">
                <a:solidFill>
                  <a:srgbClr val="0070C0"/>
                </a:solidFill>
                <a:latin typeface="Comic Sans MS" pitchFamily="66" charset="0"/>
              </a:rPr>
              <a:t>Kcalories</a:t>
            </a:r>
            <a:endParaRPr lang="fr-FR" sz="1600" b="1" baseline="0" dirty="0">
              <a:solidFill>
                <a:srgbClr val="0070C0"/>
              </a:solidFill>
              <a:latin typeface="Comic Sans MS" pitchFamily="66" charset="0"/>
            </a:endParaRPr>
          </a:p>
          <a:p>
            <a:pPr algn="ctr"/>
            <a:r>
              <a:rPr lang="fr-FR" sz="1600" b="1" baseline="0" dirty="0">
                <a:solidFill>
                  <a:srgbClr val="0070C0"/>
                </a:solidFill>
                <a:latin typeface="Comic Sans MS" pitchFamily="66" charset="0"/>
              </a:rPr>
              <a:t>par </a:t>
            </a:r>
            <a:r>
              <a:rPr lang="fr-FR" sz="1600" b="1" baseline="0" dirty="0" smtClean="0">
                <a:solidFill>
                  <a:srgbClr val="0070C0"/>
                </a:solidFill>
                <a:latin typeface="Comic Sans MS" pitchFamily="66" charset="0"/>
              </a:rPr>
              <a:t>jour </a:t>
            </a:r>
          </a:p>
          <a:p>
            <a:pPr algn="ctr"/>
            <a:r>
              <a:rPr lang="fr-FR" b="1" dirty="0" smtClean="0">
                <a:solidFill>
                  <a:srgbClr val="0070C0"/>
                </a:solidFill>
                <a:latin typeface="Comic Sans MS" pitchFamily="66" charset="0"/>
              </a:rPr>
              <a:t>275g</a:t>
            </a:r>
            <a:endParaRPr lang="fr-FR" b="1" baseline="0" dirty="0">
              <a:solidFill>
                <a:srgbClr val="0070C0"/>
              </a:solidFill>
              <a:latin typeface="Comic Sans MS" pitchFamily="66" charset="0"/>
            </a:endParaRPr>
          </a:p>
        </p:txBody>
      </p:sp>
      <p:sp>
        <p:nvSpPr>
          <p:cNvPr id="19" name="AutoShape 35"/>
          <p:cNvSpPr>
            <a:spLocks/>
          </p:cNvSpPr>
          <p:nvPr/>
        </p:nvSpPr>
        <p:spPr bwMode="auto">
          <a:xfrm>
            <a:off x="2699793" y="4437112"/>
            <a:ext cx="2016224" cy="1584176"/>
          </a:xfrm>
          <a:prstGeom prst="ellipse">
            <a:avLst/>
          </a:prstGeom>
          <a:ln>
            <a:headEnd/>
            <a:tailEnd type="stealth" w="med" len="med"/>
          </a:ln>
        </p:spPr>
        <p:style>
          <a:lnRef idx="2">
            <a:schemeClr val="accent1"/>
          </a:lnRef>
          <a:fillRef idx="1">
            <a:schemeClr val="lt1"/>
          </a:fillRef>
          <a:effectRef idx="0">
            <a:schemeClr val="accent1"/>
          </a:effectRef>
          <a:fontRef idx="minor">
            <a:schemeClr val="dk1"/>
          </a:fontRef>
        </p:style>
        <p:txBody>
          <a:bodyPr/>
          <a:lstStyle/>
          <a:p>
            <a:pPr algn="ctr"/>
            <a:r>
              <a:rPr lang="fr-FR" sz="1600" b="1" baseline="0" dirty="0" smtClean="0">
                <a:solidFill>
                  <a:srgbClr val="0070C0"/>
                </a:solidFill>
                <a:latin typeface="Comic Sans MS" pitchFamily="66" charset="0"/>
              </a:rPr>
              <a:t>600 </a:t>
            </a:r>
            <a:r>
              <a:rPr lang="fr-FR" sz="1600" b="1" baseline="0" dirty="0" err="1">
                <a:solidFill>
                  <a:srgbClr val="0070C0"/>
                </a:solidFill>
                <a:latin typeface="Comic Sans MS" pitchFamily="66" charset="0"/>
              </a:rPr>
              <a:t>Kcalories</a:t>
            </a:r>
            <a:endParaRPr lang="fr-FR" sz="1600" b="1" baseline="0" dirty="0">
              <a:solidFill>
                <a:srgbClr val="0070C0"/>
              </a:solidFill>
              <a:latin typeface="Comic Sans MS" pitchFamily="66" charset="0"/>
            </a:endParaRPr>
          </a:p>
          <a:p>
            <a:pPr algn="ctr"/>
            <a:r>
              <a:rPr lang="fr-FR" sz="1600" b="1" baseline="0" dirty="0">
                <a:solidFill>
                  <a:srgbClr val="0070C0"/>
                </a:solidFill>
                <a:latin typeface="Comic Sans MS" pitchFamily="66" charset="0"/>
              </a:rPr>
              <a:t>par </a:t>
            </a:r>
            <a:r>
              <a:rPr lang="fr-FR" sz="1600" b="1" baseline="0" dirty="0" smtClean="0">
                <a:solidFill>
                  <a:srgbClr val="0070C0"/>
                </a:solidFill>
                <a:latin typeface="Comic Sans MS" pitchFamily="66" charset="0"/>
              </a:rPr>
              <a:t>jour environ</a:t>
            </a:r>
          </a:p>
          <a:p>
            <a:pPr algn="ctr"/>
            <a:r>
              <a:rPr lang="fr-FR" sz="1600" b="1" dirty="0" smtClean="0">
                <a:solidFill>
                  <a:srgbClr val="0070C0"/>
                </a:solidFill>
                <a:latin typeface="Comic Sans MS" pitchFamily="66" charset="0"/>
              </a:rPr>
              <a:t>70 g</a:t>
            </a:r>
            <a:endParaRPr lang="fr-FR" sz="1600" b="1" baseline="0" dirty="0">
              <a:solidFill>
                <a:srgbClr val="0070C0"/>
              </a:solidFill>
              <a:latin typeface="Comic Sans MS" pitchFamily="66" charset="0"/>
            </a:endParaRPr>
          </a:p>
        </p:txBody>
      </p:sp>
      <p:cxnSp>
        <p:nvCxnSpPr>
          <p:cNvPr id="24" name="Connecteur droit avec flèche 23"/>
          <p:cNvCxnSpPr>
            <a:stCxn id="13" idx="2"/>
            <a:endCxn id="17" idx="0"/>
          </p:cNvCxnSpPr>
          <p:nvPr/>
        </p:nvCxnSpPr>
        <p:spPr>
          <a:xfrm flipH="1">
            <a:off x="1419474" y="4096643"/>
            <a:ext cx="19967" cy="268461"/>
          </a:xfrm>
          <a:prstGeom prst="straightConnector1">
            <a:avLst/>
          </a:prstGeom>
          <a:ln>
            <a:solidFill>
              <a:srgbClr val="359D3F"/>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endCxn id="19" idx="0"/>
          </p:cNvCxnSpPr>
          <p:nvPr/>
        </p:nvCxnSpPr>
        <p:spPr>
          <a:xfrm flipH="1">
            <a:off x="3707905" y="4077072"/>
            <a:ext cx="144016" cy="360040"/>
          </a:xfrm>
          <a:prstGeom prst="straightConnector1">
            <a:avLst/>
          </a:prstGeom>
          <a:ln>
            <a:solidFill>
              <a:srgbClr val="359D3F"/>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6732240" y="4077072"/>
            <a:ext cx="432048" cy="432048"/>
          </a:xfrm>
          <a:prstGeom prst="straightConnector1">
            <a:avLst/>
          </a:prstGeom>
          <a:ln>
            <a:solidFill>
              <a:srgbClr val="359D3F"/>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a:off x="8316416" y="4077072"/>
            <a:ext cx="144016" cy="504056"/>
          </a:xfrm>
          <a:prstGeom prst="straightConnector1">
            <a:avLst/>
          </a:prstGeom>
          <a:ln>
            <a:solidFill>
              <a:srgbClr val="359D3F"/>
            </a:solidFill>
            <a:tailEnd type="arrow"/>
          </a:ln>
        </p:spPr>
        <p:style>
          <a:lnRef idx="1">
            <a:schemeClr val="accent1"/>
          </a:lnRef>
          <a:fillRef idx="0">
            <a:schemeClr val="accent1"/>
          </a:fillRef>
          <a:effectRef idx="0">
            <a:schemeClr val="accent1"/>
          </a:effectRef>
          <a:fontRef idx="minor">
            <a:schemeClr val="tx1"/>
          </a:fontRef>
        </p:style>
      </p:cxnSp>
      <p:sp>
        <p:nvSpPr>
          <p:cNvPr id="32" name="AutoShape 36"/>
          <p:cNvSpPr>
            <a:spLocks/>
          </p:cNvSpPr>
          <p:nvPr/>
        </p:nvSpPr>
        <p:spPr bwMode="auto">
          <a:xfrm>
            <a:off x="7524328" y="4653136"/>
            <a:ext cx="1403648" cy="1080120"/>
          </a:xfrm>
          <a:prstGeom prst="ellipse">
            <a:avLst/>
          </a:prstGeom>
          <a:ln>
            <a:headEnd/>
            <a:tailEnd type="stealth" w="med" len="med"/>
          </a:ln>
        </p:spPr>
        <p:style>
          <a:lnRef idx="2">
            <a:schemeClr val="accent1"/>
          </a:lnRef>
          <a:fillRef idx="1">
            <a:schemeClr val="lt1"/>
          </a:fillRef>
          <a:effectRef idx="0">
            <a:schemeClr val="accent1"/>
          </a:effectRef>
          <a:fontRef idx="minor">
            <a:schemeClr val="dk1"/>
          </a:fontRef>
        </p:style>
        <p:txBody>
          <a:bodyPr/>
          <a:lstStyle/>
          <a:p>
            <a:pPr algn="ctr"/>
            <a:r>
              <a:rPr lang="fr-FR" b="1" baseline="0" dirty="0" smtClean="0">
                <a:solidFill>
                  <a:srgbClr val="FF3300"/>
                </a:solidFill>
                <a:latin typeface="Comic Sans MS" pitchFamily="66" charset="0"/>
              </a:rPr>
              <a:t>1,5 L au moins</a:t>
            </a:r>
            <a:endParaRPr lang="fr-FR" b="1" baseline="0" dirty="0">
              <a:solidFill>
                <a:srgbClr val="FF33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4" grpId="0" animBg="1"/>
      <p:bldP spid="21" grpId="0" animBg="1"/>
      <p:bldP spid="16" grpId="0" animBg="1"/>
      <p:bldP spid="17" grpId="0" animBg="1"/>
      <p:bldP spid="19"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007096" y="836712"/>
            <a:ext cx="8136904"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b="1" dirty="0" smtClean="0">
                <a:solidFill>
                  <a:srgbClr val="FFC000"/>
                </a:solidFill>
                <a:latin typeface="Comic Sans MS" pitchFamily="66" charset="0"/>
              </a:rPr>
              <a:t>Les protéines : aliments bâtisseurs ! </a:t>
            </a:r>
            <a:endParaRPr lang="fr-FR" sz="2000" b="1" dirty="0">
              <a:solidFill>
                <a:srgbClr val="FFC000"/>
              </a:solidFill>
              <a:latin typeface="Comic Sans MS" pitchFamily="66" charset="0"/>
            </a:endParaRPr>
          </a:p>
        </p:txBody>
      </p:sp>
      <p:sp>
        <p:nvSpPr>
          <p:cNvPr id="12" name="AutoShape 29"/>
          <p:cNvSpPr>
            <a:spLocks noChangeArrowheads="1"/>
          </p:cNvSpPr>
          <p:nvPr/>
        </p:nvSpPr>
        <p:spPr bwMode="auto">
          <a:xfrm>
            <a:off x="3635896" y="1700808"/>
            <a:ext cx="2447925" cy="43204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lstStyle/>
          <a:p>
            <a:pPr algn="ctr">
              <a:defRPr/>
            </a:pPr>
            <a:r>
              <a:rPr lang="fr-FR" sz="1600" b="1" dirty="0" smtClean="0">
                <a:solidFill>
                  <a:srgbClr val="0070C0"/>
                </a:solidFill>
                <a:effectLst>
                  <a:outerShdw blurRad="38100" dist="38100" dir="2700000" algn="tl">
                    <a:srgbClr val="000000"/>
                  </a:outerShdw>
                </a:effectLst>
                <a:latin typeface="Arial Black" pitchFamily="34" charset="0"/>
              </a:rPr>
              <a:t>12 à 1</a:t>
            </a:r>
            <a:r>
              <a:rPr lang="fr-FR" sz="1600" b="1" baseline="0" dirty="0" smtClean="0">
                <a:solidFill>
                  <a:srgbClr val="0070C0"/>
                </a:solidFill>
                <a:effectLst>
                  <a:outerShdw blurRad="38100" dist="38100" dir="2700000" algn="tl">
                    <a:srgbClr val="000000"/>
                  </a:outerShdw>
                </a:effectLst>
                <a:latin typeface="Arial Black" pitchFamily="34" charset="0"/>
              </a:rPr>
              <a:t>5</a:t>
            </a:r>
            <a:r>
              <a:rPr lang="fr-FR" sz="1600" b="1" baseline="0" dirty="0">
                <a:solidFill>
                  <a:srgbClr val="0070C0"/>
                </a:solidFill>
                <a:effectLst>
                  <a:outerShdw blurRad="38100" dist="38100" dir="2700000" algn="tl">
                    <a:srgbClr val="000000"/>
                  </a:outerShdw>
                </a:effectLst>
                <a:latin typeface="Arial Black" pitchFamily="34" charset="0"/>
              </a:rPr>
              <a:t>% </a:t>
            </a:r>
            <a:r>
              <a:rPr lang="fr-FR" sz="1600" b="1" baseline="0" dirty="0" smtClean="0">
                <a:solidFill>
                  <a:srgbClr val="0070C0"/>
                </a:solidFill>
                <a:effectLst>
                  <a:outerShdw blurRad="38100" dist="38100" dir="2700000" algn="tl">
                    <a:srgbClr val="000000"/>
                  </a:outerShdw>
                </a:effectLst>
                <a:latin typeface="Arial Black" pitchFamily="34" charset="0"/>
              </a:rPr>
              <a:t>protides</a:t>
            </a:r>
            <a:endParaRPr lang="fr-FR" sz="1600" b="1" baseline="0" dirty="0">
              <a:solidFill>
                <a:srgbClr val="0070C0"/>
              </a:solidFill>
              <a:effectLst>
                <a:outerShdw blurRad="38100" dist="38100" dir="2700000" algn="tl">
                  <a:srgbClr val="000000"/>
                </a:outerShdw>
              </a:effectLst>
              <a:latin typeface="Arial Black" pitchFamily="34" charset="0"/>
            </a:endParaRPr>
          </a:p>
        </p:txBody>
      </p:sp>
      <p:sp>
        <p:nvSpPr>
          <p:cNvPr id="26" name="Arrondir un rectangle avec un coin diagonal 25"/>
          <p:cNvSpPr/>
          <p:nvPr/>
        </p:nvSpPr>
        <p:spPr>
          <a:xfrm>
            <a:off x="971600" y="4509120"/>
            <a:ext cx="1584176"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Viandes, Poissons, </a:t>
            </a:r>
            <a:r>
              <a:rPr lang="fr-FR" dirty="0" err="1" smtClean="0">
                <a:latin typeface="Comic Sans MS" pitchFamily="66" charset="0"/>
              </a:rPr>
              <a:t>Oeufs</a:t>
            </a:r>
            <a:endParaRPr lang="fr-FR" dirty="0">
              <a:latin typeface="Comic Sans MS" pitchFamily="66" charset="0"/>
            </a:endParaRPr>
          </a:p>
        </p:txBody>
      </p:sp>
      <p:sp>
        <p:nvSpPr>
          <p:cNvPr id="28" name="Arrondir un rectangle avec un coin diagonal 27"/>
          <p:cNvSpPr/>
          <p:nvPr/>
        </p:nvSpPr>
        <p:spPr>
          <a:xfrm>
            <a:off x="2699792" y="4509120"/>
            <a:ext cx="2160240"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Produits laitiers</a:t>
            </a:r>
            <a:endParaRPr lang="fr-FR" dirty="0">
              <a:latin typeface="Comic Sans MS" pitchFamily="66" charset="0"/>
            </a:endParaRPr>
          </a:p>
        </p:txBody>
      </p:sp>
      <p:sp>
        <p:nvSpPr>
          <p:cNvPr id="30" name="Arrondir un rectangle avec un coin diagonal 29"/>
          <p:cNvSpPr/>
          <p:nvPr/>
        </p:nvSpPr>
        <p:spPr>
          <a:xfrm>
            <a:off x="5004048" y="4437112"/>
            <a:ext cx="1224136" cy="7920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Légumes</a:t>
            </a:r>
            <a:endParaRPr lang="fr-FR" dirty="0">
              <a:latin typeface="Comic Sans MS" pitchFamily="66" charset="0"/>
            </a:endParaRPr>
          </a:p>
        </p:txBody>
      </p:sp>
      <p:sp>
        <p:nvSpPr>
          <p:cNvPr id="31" name="Arrondir un rectangle avec un coin diagonal 30"/>
          <p:cNvSpPr/>
          <p:nvPr/>
        </p:nvSpPr>
        <p:spPr>
          <a:xfrm>
            <a:off x="7452320" y="4437112"/>
            <a:ext cx="1296144"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Céréales</a:t>
            </a:r>
            <a:endParaRPr lang="fr-FR" dirty="0">
              <a:latin typeface="Comic Sans MS" pitchFamily="66" charset="0"/>
            </a:endParaRPr>
          </a:p>
        </p:txBody>
      </p:sp>
      <p:sp>
        <p:nvSpPr>
          <p:cNvPr id="32" name="Arrondir un rectangle avec un coin diagonal 31"/>
          <p:cNvSpPr/>
          <p:nvPr/>
        </p:nvSpPr>
        <p:spPr>
          <a:xfrm>
            <a:off x="6012160" y="5301208"/>
            <a:ext cx="1728192" cy="7920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Légumineuses</a:t>
            </a:r>
            <a:endParaRPr lang="fr-FR" dirty="0">
              <a:latin typeface="Comic Sans MS" pitchFamily="66" charset="0"/>
            </a:endParaRPr>
          </a:p>
        </p:txBody>
      </p:sp>
      <p:sp>
        <p:nvSpPr>
          <p:cNvPr id="33" name="Accolade fermante 32"/>
          <p:cNvSpPr/>
          <p:nvPr/>
        </p:nvSpPr>
        <p:spPr>
          <a:xfrm rot="16200000">
            <a:off x="3023828" y="3320988"/>
            <a:ext cx="288032" cy="18002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Accolade fermante 33"/>
          <p:cNvSpPr/>
          <p:nvPr/>
        </p:nvSpPr>
        <p:spPr>
          <a:xfrm rot="16200000">
            <a:off x="6660232" y="2924944"/>
            <a:ext cx="360040" cy="252028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Plus 38"/>
          <p:cNvSpPr/>
          <p:nvPr/>
        </p:nvSpPr>
        <p:spPr>
          <a:xfrm>
            <a:off x="4499992" y="3356992"/>
            <a:ext cx="432048"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2123728" y="3284984"/>
            <a:ext cx="208823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75000"/>
                  </a:schemeClr>
                </a:solidFill>
                <a:latin typeface="Comic Sans MS" pitchFamily="66" charset="0"/>
              </a:rPr>
              <a:t>Protéines Animales</a:t>
            </a:r>
            <a:endParaRPr lang="fr-FR" dirty="0">
              <a:solidFill>
                <a:schemeClr val="accent1">
                  <a:lumMod val="75000"/>
                </a:schemeClr>
              </a:solidFill>
              <a:latin typeface="Comic Sans MS" pitchFamily="66" charset="0"/>
            </a:endParaRPr>
          </a:p>
        </p:txBody>
      </p:sp>
      <p:sp>
        <p:nvSpPr>
          <p:cNvPr id="41" name="Ellipse 40"/>
          <p:cNvSpPr/>
          <p:nvPr/>
        </p:nvSpPr>
        <p:spPr>
          <a:xfrm>
            <a:off x="5148064" y="3212976"/>
            <a:ext cx="25202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75000"/>
                  </a:schemeClr>
                </a:solidFill>
                <a:latin typeface="Comic Sans MS" pitchFamily="66" charset="0"/>
              </a:rPr>
              <a:t>Protéines végétales</a:t>
            </a:r>
            <a:endParaRPr lang="fr-FR" dirty="0">
              <a:solidFill>
                <a:schemeClr val="accent1">
                  <a:lumMod val="75000"/>
                </a:schemeClr>
              </a:solidFill>
              <a:latin typeface="Comic Sans MS" pitchFamily="66" charset="0"/>
            </a:endParaRPr>
          </a:p>
        </p:txBody>
      </p:sp>
      <p:sp>
        <p:nvSpPr>
          <p:cNvPr id="24" name="Rectangle 23"/>
          <p:cNvSpPr/>
          <p:nvPr/>
        </p:nvSpPr>
        <p:spPr>
          <a:xfrm rot="19493800">
            <a:off x="239323" y="2055934"/>
            <a:ext cx="3223865" cy="646331"/>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PA / </a:t>
            </a:r>
            <a:r>
              <a:rPr lang="fr-F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PV &gt; 1</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0" name="Picture 37" descr="VPO"/>
          <p:cNvPicPr>
            <a:picLocks noChangeAspect="1" noChangeArrowheads="1"/>
          </p:cNvPicPr>
          <p:nvPr/>
        </p:nvPicPr>
        <p:blipFill>
          <a:blip r:embed="rId2" cstate="print">
            <a:clrChange>
              <a:clrFrom>
                <a:srgbClr val="F9F8F4"/>
              </a:clrFrom>
              <a:clrTo>
                <a:srgbClr val="F9F8F4">
                  <a:alpha val="0"/>
                </a:srgbClr>
              </a:clrTo>
            </a:clrChange>
          </a:blip>
          <a:srcRect/>
          <a:stretch>
            <a:fillRect/>
          </a:stretch>
        </p:blipFill>
        <p:spPr bwMode="auto">
          <a:xfrm>
            <a:off x="2555776" y="2132856"/>
            <a:ext cx="1728788" cy="1096963"/>
          </a:xfrm>
          <a:prstGeom prst="rect">
            <a:avLst/>
          </a:prstGeom>
          <a:noFill/>
          <a:ln w="9525">
            <a:noFill/>
            <a:miter lim="800000"/>
            <a:headEnd/>
            <a:tailEnd/>
          </a:ln>
        </p:spPr>
      </p:pic>
      <p:pic>
        <p:nvPicPr>
          <p:cNvPr id="21" name="Picture 38" descr="136550840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4088" y="2204864"/>
            <a:ext cx="1655762" cy="955675"/>
          </a:xfrm>
          <a:prstGeom prst="rect">
            <a:avLst/>
          </a:prstGeom>
          <a:noFill/>
          <a:ln w="9525">
            <a:noFill/>
            <a:miter lim="800000"/>
            <a:headEnd/>
            <a:tailEnd/>
          </a:ln>
        </p:spPr>
      </p:pic>
      <p:cxnSp>
        <p:nvCxnSpPr>
          <p:cNvPr id="27" name="Connecteur droit avec flèche 26"/>
          <p:cNvCxnSpPr/>
          <p:nvPr/>
        </p:nvCxnSpPr>
        <p:spPr>
          <a:xfrm>
            <a:off x="6876256" y="4149080"/>
            <a:ext cx="0" cy="10801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8" name="Image 17" descr="AAE_bsoinsAdulte.PNG"/>
          <p:cNvPicPr>
            <a:picLocks noChangeAspect="1"/>
          </p:cNvPicPr>
          <p:nvPr/>
        </p:nvPicPr>
        <p:blipFill>
          <a:blip r:embed="rId4" cstate="print"/>
          <a:stretch>
            <a:fillRect/>
          </a:stretch>
        </p:blipFill>
        <p:spPr>
          <a:xfrm>
            <a:off x="467544" y="2204864"/>
            <a:ext cx="8496944" cy="4001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275856" y="6407944"/>
            <a:ext cx="5400600"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3" name="Espace réservé du numéro de diapositive 2"/>
          <p:cNvSpPr>
            <a:spLocks noGrp="1"/>
          </p:cNvSpPr>
          <p:nvPr>
            <p:ph type="sldNum" sz="quarter" idx="12"/>
          </p:nvPr>
        </p:nvSpPr>
        <p:spPr/>
        <p:txBody>
          <a:bodyPr/>
          <a:lstStyle/>
          <a:p>
            <a:fld id="{6410D271-AA34-4518-9C82-30722861E524}" type="slidenum">
              <a:rPr lang="fr-FR" smtClean="0"/>
              <a:pPr/>
              <a:t>23</a:t>
            </a:fld>
            <a:endParaRPr lang="fr-FR"/>
          </a:p>
        </p:txBody>
      </p:sp>
      <p:pic>
        <p:nvPicPr>
          <p:cNvPr id="4" name="Image 3" descr="BESOIN PROTEINE CERIN.JPG"/>
          <p:cNvPicPr>
            <a:picLocks noChangeAspect="1"/>
          </p:cNvPicPr>
          <p:nvPr/>
        </p:nvPicPr>
        <p:blipFill>
          <a:blip r:embed="rId2" cstate="print"/>
          <a:stretch>
            <a:fillRect/>
          </a:stretch>
        </p:blipFill>
        <p:spPr>
          <a:xfrm>
            <a:off x="755576" y="260648"/>
            <a:ext cx="8021691" cy="5729779"/>
          </a:xfrm>
          <a:prstGeom prst="rect">
            <a:avLst/>
          </a:prstGeom>
        </p:spPr>
      </p:pic>
      <p:sp>
        <p:nvSpPr>
          <p:cNvPr id="5" name="Rectangle à coins arrondis 4"/>
          <p:cNvSpPr/>
          <p:nvPr/>
        </p:nvSpPr>
        <p:spPr>
          <a:xfrm>
            <a:off x="2411760" y="6021288"/>
            <a:ext cx="633670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CERIN : Protéines et sport </a:t>
            </a:r>
            <a:endParaRPr lang="fr-FR"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419872" y="6407944"/>
            <a:ext cx="5256584"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3" name="Espace réservé du numéro de diapositive 2"/>
          <p:cNvSpPr>
            <a:spLocks noGrp="1"/>
          </p:cNvSpPr>
          <p:nvPr>
            <p:ph type="sldNum" sz="quarter" idx="12"/>
          </p:nvPr>
        </p:nvSpPr>
        <p:spPr/>
        <p:txBody>
          <a:bodyPr/>
          <a:lstStyle/>
          <a:p>
            <a:fld id="{6410D271-AA34-4518-9C82-30722861E524}" type="slidenum">
              <a:rPr lang="fr-FR" smtClean="0"/>
              <a:pPr/>
              <a:t>24</a:t>
            </a:fld>
            <a:endParaRPr lang="fr-FR"/>
          </a:p>
        </p:txBody>
      </p:sp>
      <p:pic>
        <p:nvPicPr>
          <p:cNvPr id="6" name="Image 5" descr="vpo et proteines.JPG"/>
          <p:cNvPicPr>
            <a:picLocks noChangeAspect="1"/>
          </p:cNvPicPr>
          <p:nvPr/>
        </p:nvPicPr>
        <p:blipFill>
          <a:blip r:embed="rId2" cstate="print"/>
          <a:srcRect l="2223" t="6231"/>
          <a:stretch>
            <a:fillRect/>
          </a:stretch>
        </p:blipFill>
        <p:spPr>
          <a:xfrm>
            <a:off x="1259632" y="188640"/>
            <a:ext cx="7704856" cy="3251076"/>
          </a:xfrm>
          <a:prstGeom prst="rect">
            <a:avLst/>
          </a:prstGeom>
        </p:spPr>
      </p:pic>
      <p:pic>
        <p:nvPicPr>
          <p:cNvPr id="7" name="Image 6" descr="laitages et proteines.JPG"/>
          <p:cNvPicPr>
            <a:picLocks noChangeAspect="1"/>
          </p:cNvPicPr>
          <p:nvPr/>
        </p:nvPicPr>
        <p:blipFill>
          <a:blip r:embed="rId3" cstate="print"/>
          <a:srcRect l="959" t="32378"/>
          <a:stretch>
            <a:fillRect/>
          </a:stretch>
        </p:blipFill>
        <p:spPr>
          <a:xfrm>
            <a:off x="1547664" y="3356992"/>
            <a:ext cx="7433692" cy="276319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419872" y="6407944"/>
            <a:ext cx="5256584"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3" name="Espace réservé du numéro de diapositive 2"/>
          <p:cNvSpPr>
            <a:spLocks noGrp="1"/>
          </p:cNvSpPr>
          <p:nvPr>
            <p:ph type="sldNum" sz="quarter" idx="12"/>
          </p:nvPr>
        </p:nvSpPr>
        <p:spPr/>
        <p:txBody>
          <a:bodyPr/>
          <a:lstStyle/>
          <a:p>
            <a:fld id="{6410D271-AA34-4518-9C82-30722861E524}" type="slidenum">
              <a:rPr lang="fr-FR" smtClean="0"/>
              <a:pPr/>
              <a:t>25</a:t>
            </a:fld>
            <a:endParaRPr lang="fr-FR"/>
          </a:p>
        </p:txBody>
      </p:sp>
      <p:pic>
        <p:nvPicPr>
          <p:cNvPr id="4" name="Image 3" descr="cereales legumineuses et proteines.JPG"/>
          <p:cNvPicPr>
            <a:picLocks noChangeAspect="1"/>
          </p:cNvPicPr>
          <p:nvPr/>
        </p:nvPicPr>
        <p:blipFill>
          <a:blip r:embed="rId2" cstate="print"/>
          <a:stretch>
            <a:fillRect/>
          </a:stretch>
        </p:blipFill>
        <p:spPr>
          <a:xfrm>
            <a:off x="827584" y="260648"/>
            <a:ext cx="7458075" cy="26003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223963" y="404813"/>
            <a:ext cx="7920037" cy="1470025"/>
          </a:xfrm>
        </p:spPr>
        <p:txBody>
          <a:bodyPr>
            <a:normAutofit/>
          </a:bodyPr>
          <a:lstStyle/>
          <a:p>
            <a:r>
              <a:rPr lang="fr-FR" sz="2800" dirty="0" smtClean="0">
                <a:latin typeface="Comic Sans MS" pitchFamily="66" charset="0"/>
              </a:rPr>
              <a:t>La fréquence en fonction des nutriments</a:t>
            </a:r>
            <a:endParaRPr lang="fr-FR" sz="2800" dirty="0">
              <a:latin typeface="Comic Sans MS" pitchFamily="66" charset="0"/>
            </a:endParaRPr>
          </a:p>
        </p:txBody>
      </p:sp>
      <p:sp>
        <p:nvSpPr>
          <p:cNvPr id="6" name="Rectangle avec flèche vers le bas 5"/>
          <p:cNvSpPr/>
          <p:nvPr/>
        </p:nvSpPr>
        <p:spPr>
          <a:xfrm>
            <a:off x="3779912" y="3212976"/>
            <a:ext cx="2232248" cy="504056"/>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 name="ZoneTexte 6"/>
          <p:cNvSpPr txBox="1"/>
          <p:nvPr/>
        </p:nvSpPr>
        <p:spPr>
          <a:xfrm>
            <a:off x="2051720" y="3861048"/>
            <a:ext cx="5976664" cy="1200329"/>
          </a:xfrm>
          <a:prstGeom prst="rect">
            <a:avLst/>
          </a:prstGeom>
          <a:noFill/>
        </p:spPr>
        <p:txBody>
          <a:bodyPr wrap="square" rtlCol="0">
            <a:spAutoFit/>
          </a:bodyPr>
          <a:lstStyle/>
          <a:p>
            <a:pPr>
              <a:buBlip>
                <a:blip r:embed="rId2"/>
              </a:buBlip>
            </a:pPr>
            <a:r>
              <a:rPr lang="fr-FR" dirty="0" smtClean="0">
                <a:latin typeface="Comic Sans MS" pitchFamily="66" charset="0"/>
              </a:rPr>
              <a:t>Vitamines hydrosolubles et liposolubles</a:t>
            </a:r>
          </a:p>
          <a:p>
            <a:pPr>
              <a:buBlip>
                <a:blip r:embed="rId2"/>
              </a:buBlip>
            </a:pPr>
            <a:r>
              <a:rPr lang="fr-FR" dirty="0" smtClean="0">
                <a:latin typeface="Comic Sans MS" pitchFamily="66" charset="0"/>
              </a:rPr>
              <a:t>Lipides, protéines de bonne valeur biologique</a:t>
            </a:r>
          </a:p>
          <a:p>
            <a:pPr>
              <a:buBlip>
                <a:blip r:embed="rId2"/>
              </a:buBlip>
            </a:pPr>
            <a:r>
              <a:rPr lang="fr-FR" dirty="0" smtClean="0">
                <a:latin typeface="Comic Sans MS" pitchFamily="66" charset="0"/>
              </a:rPr>
              <a:t>Fer, </a:t>
            </a:r>
          </a:p>
          <a:p>
            <a:pPr>
              <a:buBlip>
                <a:blip r:embed="rId2"/>
              </a:buBlip>
            </a:pPr>
            <a:r>
              <a:rPr lang="fr-FR" dirty="0" smtClean="0">
                <a:latin typeface="Comic Sans MS" pitchFamily="66" charset="0"/>
              </a:rPr>
              <a:t>Calcium, </a:t>
            </a:r>
            <a:endParaRPr lang="fr-FR" dirty="0">
              <a:latin typeface="Comic Sans MS" pitchFamily="66" charset="0"/>
            </a:endParaRPr>
          </a:p>
        </p:txBody>
      </p:sp>
      <p:pic>
        <p:nvPicPr>
          <p:cNvPr id="8" name="Image 7" descr="reperes de consommation.jpg"/>
          <p:cNvPicPr>
            <a:picLocks noChangeAspect="1"/>
          </p:cNvPicPr>
          <p:nvPr/>
        </p:nvPicPr>
        <p:blipFill>
          <a:blip r:embed="rId3" cstate="print"/>
          <a:srcRect l="5266" t="58516" r="2575" b="30478"/>
          <a:stretch>
            <a:fillRect/>
          </a:stretch>
        </p:blipFill>
        <p:spPr>
          <a:xfrm rot="10800000">
            <a:off x="971600" y="1916832"/>
            <a:ext cx="7560841" cy="1224136"/>
          </a:xfrm>
          <a:prstGeom prst="rect">
            <a:avLst/>
          </a:prstGeom>
        </p:spPr>
      </p:pic>
      <p:sp>
        <p:nvSpPr>
          <p:cNvPr id="10" name="ZoneTexte 9"/>
          <p:cNvSpPr txBox="1"/>
          <p:nvPr/>
        </p:nvSpPr>
        <p:spPr>
          <a:xfrm>
            <a:off x="2123728" y="5013176"/>
            <a:ext cx="525658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dirty="0" smtClean="0">
                <a:solidFill>
                  <a:schemeClr val="bg1">
                    <a:lumMod val="50000"/>
                  </a:schemeClr>
                </a:solidFill>
                <a:latin typeface="Comic Sans MS" pitchFamily="66" charset="0"/>
              </a:rPr>
              <a:t>Sans viande :</a:t>
            </a:r>
          </a:p>
          <a:p>
            <a:pPr algn="ctr"/>
            <a:r>
              <a:rPr lang="fr-FR" dirty="0" smtClean="0">
                <a:latin typeface="Comic Sans MS" pitchFamily="66" charset="0"/>
              </a:rPr>
              <a:t>Laitages + céréales</a:t>
            </a:r>
          </a:p>
          <a:p>
            <a:pPr algn="ctr"/>
            <a:r>
              <a:rPr lang="fr-FR" dirty="0" smtClean="0">
                <a:latin typeface="Comic Sans MS" pitchFamily="66" charset="0"/>
              </a:rPr>
              <a:t> </a:t>
            </a:r>
            <a:r>
              <a:rPr lang="fr-FR" dirty="0" smtClean="0">
                <a:solidFill>
                  <a:schemeClr val="bg1">
                    <a:lumMod val="50000"/>
                  </a:schemeClr>
                </a:solidFill>
                <a:latin typeface="Comic Sans MS" pitchFamily="66" charset="0"/>
              </a:rPr>
              <a:t>ou Sans produits animaux :</a:t>
            </a:r>
          </a:p>
          <a:p>
            <a:pPr algn="ctr"/>
            <a:r>
              <a:rPr lang="fr-FR" dirty="0" smtClean="0">
                <a:latin typeface="Comic Sans MS" pitchFamily="66" charset="0"/>
              </a:rPr>
              <a:t>1/3 Légumineuses + 2/3 céréales</a:t>
            </a:r>
            <a:endParaRPr lang="fr-FR" dirty="0">
              <a:latin typeface="Comic Sans MS" pitchFamily="66" charset="0"/>
            </a:endParaRPr>
          </a:p>
        </p:txBody>
      </p:sp>
      <p:pic>
        <p:nvPicPr>
          <p:cNvPr id="4098" name="Picture 2"/>
          <p:cNvPicPr>
            <a:picLocks noChangeAspect="1" noChangeArrowheads="1"/>
          </p:cNvPicPr>
          <p:nvPr/>
        </p:nvPicPr>
        <p:blipFill>
          <a:blip r:embed="rId4" cstate="print"/>
          <a:srcRect/>
          <a:stretch>
            <a:fillRect/>
          </a:stretch>
        </p:blipFill>
        <p:spPr bwMode="auto">
          <a:xfrm rot="16200000">
            <a:off x="2458046" y="1150467"/>
            <a:ext cx="4257675" cy="348615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2411760" y="3284984"/>
            <a:ext cx="4659157" cy="2862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10"/>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checkerboard(across)">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95536" y="548680"/>
            <a:ext cx="817240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400" b="1" dirty="0" smtClean="0">
                <a:solidFill>
                  <a:srgbClr val="FFC000"/>
                </a:solidFill>
                <a:latin typeface="Comic Sans MS" pitchFamily="66" charset="0"/>
              </a:rPr>
              <a:t>Les glucides : un apport minimal est nécessaire ! </a:t>
            </a:r>
            <a:endParaRPr lang="fr-FR" sz="2400" b="1" dirty="0">
              <a:solidFill>
                <a:srgbClr val="FFC000"/>
              </a:solidFill>
              <a:latin typeface="Comic Sans MS" pitchFamily="66" charset="0"/>
            </a:endParaRPr>
          </a:p>
        </p:txBody>
      </p:sp>
      <p:sp>
        <p:nvSpPr>
          <p:cNvPr id="12" name="AutoShape 29"/>
          <p:cNvSpPr>
            <a:spLocks noChangeArrowheads="1"/>
          </p:cNvSpPr>
          <p:nvPr/>
        </p:nvSpPr>
        <p:spPr bwMode="auto">
          <a:xfrm>
            <a:off x="3275856" y="1556792"/>
            <a:ext cx="2447925" cy="43204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lstStyle/>
          <a:p>
            <a:pPr algn="ctr">
              <a:defRPr/>
            </a:pPr>
            <a:r>
              <a:rPr lang="fr-FR" sz="1600" b="1" baseline="0" dirty="0" smtClean="0">
                <a:solidFill>
                  <a:srgbClr val="0070C0"/>
                </a:solidFill>
                <a:effectLst>
                  <a:outerShdw blurRad="38100" dist="38100" dir="2700000" algn="tl">
                    <a:srgbClr val="000000"/>
                  </a:outerShdw>
                </a:effectLst>
                <a:latin typeface="Arial Black" pitchFamily="34" charset="0"/>
              </a:rPr>
              <a:t>45 à</a:t>
            </a:r>
            <a:r>
              <a:rPr lang="fr-FR" sz="1600" b="1" dirty="0" smtClean="0">
                <a:solidFill>
                  <a:srgbClr val="0070C0"/>
                </a:solidFill>
                <a:effectLst>
                  <a:outerShdw blurRad="38100" dist="38100" dir="2700000" algn="tl">
                    <a:srgbClr val="000000"/>
                  </a:outerShdw>
                </a:effectLst>
                <a:latin typeface="Arial Black" pitchFamily="34" charset="0"/>
              </a:rPr>
              <a:t> </a:t>
            </a:r>
            <a:r>
              <a:rPr lang="fr-FR" sz="1600" b="1" baseline="0" dirty="0" smtClean="0">
                <a:solidFill>
                  <a:srgbClr val="0070C0"/>
                </a:solidFill>
                <a:effectLst>
                  <a:outerShdw blurRad="38100" dist="38100" dir="2700000" algn="tl">
                    <a:srgbClr val="000000"/>
                  </a:outerShdw>
                </a:effectLst>
                <a:latin typeface="Arial Black" pitchFamily="34" charset="0"/>
              </a:rPr>
              <a:t>55</a:t>
            </a:r>
            <a:r>
              <a:rPr lang="fr-FR" sz="1600" b="1" baseline="0" dirty="0">
                <a:solidFill>
                  <a:srgbClr val="0070C0"/>
                </a:solidFill>
                <a:effectLst>
                  <a:outerShdw blurRad="38100" dist="38100" dir="2700000" algn="tl">
                    <a:srgbClr val="000000"/>
                  </a:outerShdw>
                </a:effectLst>
                <a:latin typeface="Arial Black" pitchFamily="34" charset="0"/>
              </a:rPr>
              <a:t>% glucides</a:t>
            </a:r>
          </a:p>
        </p:txBody>
      </p:sp>
      <p:pic>
        <p:nvPicPr>
          <p:cNvPr id="13" name="Picture 38" descr="136550840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91880" y="2060848"/>
            <a:ext cx="2015802" cy="1163483"/>
          </a:xfrm>
          <a:prstGeom prst="rect">
            <a:avLst/>
          </a:prstGeom>
          <a:noFill/>
          <a:ln w="9525">
            <a:noFill/>
            <a:miter lim="800000"/>
            <a:headEnd/>
            <a:tailEnd/>
          </a:ln>
        </p:spPr>
      </p:pic>
      <p:sp>
        <p:nvSpPr>
          <p:cNvPr id="25" name="Égal 24"/>
          <p:cNvSpPr/>
          <p:nvPr/>
        </p:nvSpPr>
        <p:spPr>
          <a:xfrm>
            <a:off x="4139952" y="3356992"/>
            <a:ext cx="792088" cy="3600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Arrondir un rectangle avec un coin diagonal 25"/>
          <p:cNvSpPr/>
          <p:nvPr/>
        </p:nvSpPr>
        <p:spPr>
          <a:xfrm>
            <a:off x="827584" y="4653136"/>
            <a:ext cx="1440160"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Céréales</a:t>
            </a:r>
            <a:endParaRPr lang="fr-FR" dirty="0">
              <a:latin typeface="Comic Sans MS" pitchFamily="66" charset="0"/>
            </a:endParaRPr>
          </a:p>
        </p:txBody>
      </p:sp>
      <p:sp>
        <p:nvSpPr>
          <p:cNvPr id="28" name="Arrondir un rectangle avec un coin diagonal 27"/>
          <p:cNvSpPr/>
          <p:nvPr/>
        </p:nvSpPr>
        <p:spPr>
          <a:xfrm>
            <a:off x="2339752" y="4653136"/>
            <a:ext cx="1944216"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Comic Sans MS" pitchFamily="66" charset="0"/>
              </a:rPr>
              <a:t>Légumineuses</a:t>
            </a:r>
            <a:endParaRPr lang="fr-FR" sz="2000" dirty="0">
              <a:latin typeface="Comic Sans MS" pitchFamily="66" charset="0"/>
            </a:endParaRPr>
          </a:p>
        </p:txBody>
      </p:sp>
      <p:sp>
        <p:nvSpPr>
          <p:cNvPr id="30" name="Arrondir un rectangle avec un coin diagonal 29"/>
          <p:cNvSpPr/>
          <p:nvPr/>
        </p:nvSpPr>
        <p:spPr>
          <a:xfrm>
            <a:off x="5220072" y="4653136"/>
            <a:ext cx="1296144"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Légumes</a:t>
            </a:r>
            <a:r>
              <a:rPr lang="fr-FR" sz="2000" dirty="0" smtClean="0">
                <a:latin typeface="Comic Sans MS" pitchFamily="66" charset="0"/>
              </a:rPr>
              <a:t> </a:t>
            </a:r>
            <a:r>
              <a:rPr lang="fr-FR" dirty="0" smtClean="0">
                <a:latin typeface="Comic Sans MS" pitchFamily="66" charset="0"/>
              </a:rPr>
              <a:t>verts</a:t>
            </a:r>
            <a:endParaRPr lang="fr-FR" sz="2000" dirty="0">
              <a:latin typeface="Comic Sans MS" pitchFamily="66" charset="0"/>
            </a:endParaRPr>
          </a:p>
        </p:txBody>
      </p:sp>
      <p:sp>
        <p:nvSpPr>
          <p:cNvPr id="31" name="Arrondir un rectangle avec un coin diagonal 30"/>
          <p:cNvSpPr/>
          <p:nvPr/>
        </p:nvSpPr>
        <p:spPr>
          <a:xfrm>
            <a:off x="6876256" y="4653136"/>
            <a:ext cx="1152128"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Fruits</a:t>
            </a:r>
            <a:endParaRPr lang="fr-FR" dirty="0">
              <a:latin typeface="Comic Sans MS" pitchFamily="66" charset="0"/>
            </a:endParaRPr>
          </a:p>
        </p:txBody>
      </p:sp>
      <p:sp>
        <p:nvSpPr>
          <p:cNvPr id="32" name="Arrondir un rectangle avec un coin diagonal 31"/>
          <p:cNvSpPr/>
          <p:nvPr/>
        </p:nvSpPr>
        <p:spPr>
          <a:xfrm>
            <a:off x="7596336" y="5517232"/>
            <a:ext cx="1224136"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Produits sucrés</a:t>
            </a:r>
            <a:endParaRPr lang="fr-FR" dirty="0">
              <a:latin typeface="Comic Sans MS" pitchFamily="66" charset="0"/>
            </a:endParaRPr>
          </a:p>
        </p:txBody>
      </p:sp>
      <p:sp>
        <p:nvSpPr>
          <p:cNvPr id="33" name="Accolade fermante 32"/>
          <p:cNvSpPr/>
          <p:nvPr/>
        </p:nvSpPr>
        <p:spPr>
          <a:xfrm rot="16200000">
            <a:off x="2375756" y="3609020"/>
            <a:ext cx="288032" cy="1656184"/>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Accolade fermante 33"/>
          <p:cNvSpPr/>
          <p:nvPr/>
        </p:nvSpPr>
        <p:spPr>
          <a:xfrm rot="16200000">
            <a:off x="6624228" y="3320988"/>
            <a:ext cx="288032" cy="223224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6" name="Connecteur droit avec flèche 35"/>
          <p:cNvCxnSpPr/>
          <p:nvPr/>
        </p:nvCxnSpPr>
        <p:spPr>
          <a:xfrm flipV="1">
            <a:off x="8676456" y="4221088"/>
            <a:ext cx="0" cy="129614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9" name="Plus 38"/>
          <p:cNvSpPr/>
          <p:nvPr/>
        </p:nvSpPr>
        <p:spPr>
          <a:xfrm>
            <a:off x="4427984" y="4797152"/>
            <a:ext cx="432048"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1547664" y="3429000"/>
            <a:ext cx="208823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75000"/>
                  </a:schemeClr>
                </a:solidFill>
                <a:latin typeface="Comic Sans MS" pitchFamily="66" charset="0"/>
              </a:rPr>
              <a:t>Complexes</a:t>
            </a:r>
          </a:p>
          <a:p>
            <a:pPr algn="ctr"/>
            <a:r>
              <a:rPr lang="fr-FR" sz="1400" dirty="0" smtClean="0">
                <a:solidFill>
                  <a:schemeClr val="accent1">
                    <a:lumMod val="75000"/>
                  </a:schemeClr>
                </a:solidFill>
                <a:latin typeface="Comic Sans MS" pitchFamily="66" charset="0"/>
              </a:rPr>
              <a:t>3/5</a:t>
            </a:r>
            <a:r>
              <a:rPr lang="fr-FR" baseline="30000" dirty="0" smtClean="0">
                <a:solidFill>
                  <a:schemeClr val="accent1">
                    <a:lumMod val="75000"/>
                  </a:schemeClr>
                </a:solidFill>
                <a:latin typeface="Comic Sans MS" pitchFamily="66" charset="0"/>
              </a:rPr>
              <a:t>ème</a:t>
            </a:r>
            <a:r>
              <a:rPr lang="fr-FR" dirty="0" smtClean="0">
                <a:solidFill>
                  <a:schemeClr val="accent1">
                    <a:lumMod val="75000"/>
                  </a:schemeClr>
                </a:solidFill>
                <a:latin typeface="Comic Sans MS" pitchFamily="66" charset="0"/>
              </a:rPr>
              <a:t> </a:t>
            </a:r>
            <a:endParaRPr lang="fr-FR" dirty="0">
              <a:solidFill>
                <a:schemeClr val="accent1">
                  <a:lumMod val="75000"/>
                </a:schemeClr>
              </a:solidFill>
              <a:latin typeface="Comic Sans MS" pitchFamily="66" charset="0"/>
            </a:endParaRPr>
          </a:p>
        </p:txBody>
      </p:sp>
      <p:sp>
        <p:nvSpPr>
          <p:cNvPr id="41" name="Ellipse 40"/>
          <p:cNvSpPr/>
          <p:nvPr/>
        </p:nvSpPr>
        <p:spPr>
          <a:xfrm>
            <a:off x="5364088" y="3429000"/>
            <a:ext cx="25202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75000"/>
                  </a:schemeClr>
                </a:solidFill>
                <a:latin typeface="Comic Sans MS" pitchFamily="66" charset="0"/>
              </a:rPr>
              <a:t>Rapides</a:t>
            </a:r>
          </a:p>
          <a:p>
            <a:pPr algn="ctr"/>
            <a:r>
              <a:rPr lang="fr-FR" sz="1400" dirty="0" smtClean="0">
                <a:solidFill>
                  <a:schemeClr val="accent1">
                    <a:lumMod val="75000"/>
                  </a:schemeClr>
                </a:solidFill>
                <a:latin typeface="Comic Sans MS" pitchFamily="66" charset="0"/>
              </a:rPr>
              <a:t>2/5</a:t>
            </a:r>
            <a:r>
              <a:rPr lang="fr-FR" baseline="30000" dirty="0" smtClean="0">
                <a:solidFill>
                  <a:schemeClr val="accent1">
                    <a:lumMod val="75000"/>
                  </a:schemeClr>
                </a:solidFill>
                <a:latin typeface="Comic Sans MS" pitchFamily="66" charset="0"/>
              </a:rPr>
              <a:t>ème</a:t>
            </a:r>
            <a:r>
              <a:rPr lang="fr-FR" dirty="0" smtClean="0">
                <a:solidFill>
                  <a:schemeClr val="accent1">
                    <a:lumMod val="75000"/>
                  </a:schemeClr>
                </a:solidFill>
                <a:latin typeface="Comic Sans MS" pitchFamily="66" charset="0"/>
              </a:rPr>
              <a:t> </a:t>
            </a:r>
            <a:endParaRPr lang="fr-FR" dirty="0">
              <a:solidFill>
                <a:schemeClr val="accent1">
                  <a:lumMod val="75000"/>
                </a:schemeClr>
              </a:solidFill>
              <a:latin typeface="Comic Sans MS" pitchFamily="66" charset="0"/>
            </a:endParaRPr>
          </a:p>
        </p:txBody>
      </p:sp>
      <p:sp>
        <p:nvSpPr>
          <p:cNvPr id="42" name="Ellipse 41"/>
          <p:cNvSpPr/>
          <p:nvPr/>
        </p:nvSpPr>
        <p:spPr>
          <a:xfrm>
            <a:off x="8100392" y="3356992"/>
            <a:ext cx="936104"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75000"/>
                  </a:schemeClr>
                </a:solidFill>
                <a:latin typeface="Comic Sans MS" pitchFamily="66" charset="0"/>
              </a:rPr>
              <a:t>&lt; 10 % AET</a:t>
            </a:r>
            <a:endParaRPr lang="fr-FR" dirty="0">
              <a:solidFill>
                <a:schemeClr val="accent1">
                  <a:lumMod val="75000"/>
                </a:schemeClr>
              </a:solidFill>
              <a:latin typeface="Comic Sans MS" pitchFamily="66" charset="0"/>
            </a:endParaRPr>
          </a:p>
        </p:txBody>
      </p:sp>
      <p:sp>
        <p:nvSpPr>
          <p:cNvPr id="24" name="Rectangle 23"/>
          <p:cNvSpPr/>
          <p:nvPr/>
        </p:nvSpPr>
        <p:spPr>
          <a:xfrm rot="20120194">
            <a:off x="1313061" y="1816467"/>
            <a:ext cx="1161873" cy="1200329"/>
          </a:xfrm>
          <a:prstGeom prst="rect">
            <a:avLst/>
          </a:prstGeom>
          <a:noFill/>
        </p:spPr>
        <p:txBody>
          <a:bodyPr wrap="square" lIns="91440" tIns="45720" rIns="91440" bIns="45720">
            <a:spAutoFit/>
          </a:bodyPr>
          <a:lstStyle/>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Facteur</a:t>
            </a:r>
          </a:p>
          <a:p>
            <a:pPr algn="ct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itchFamily="66" charset="0"/>
              </a:rPr>
              <a:t>IG</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9" name="Arrondir un rectangle avec un coin diagonal 18"/>
          <p:cNvSpPr/>
          <p:nvPr/>
        </p:nvSpPr>
        <p:spPr>
          <a:xfrm>
            <a:off x="6012160" y="5589240"/>
            <a:ext cx="1296144"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Produits</a:t>
            </a:r>
            <a:r>
              <a:rPr lang="fr-FR" sz="2000" dirty="0" smtClean="0">
                <a:latin typeface="Comic Sans MS" pitchFamily="66" charset="0"/>
              </a:rPr>
              <a:t> </a:t>
            </a:r>
            <a:r>
              <a:rPr lang="fr-FR" dirty="0" smtClean="0">
                <a:latin typeface="Comic Sans MS" pitchFamily="66" charset="0"/>
              </a:rPr>
              <a:t>laitiers</a:t>
            </a:r>
            <a:endParaRPr lang="fr-FR" sz="2000" dirty="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51520" y="6165304"/>
            <a:ext cx="8784976" cy="288925"/>
          </a:xfrm>
        </p:spPr>
        <p:txBody>
          <a:bodyPr/>
          <a:lstStyle/>
          <a:p>
            <a:pPr algn="ctr"/>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28</a:t>
            </a:fld>
            <a:endParaRPr lang="fr-FR"/>
          </a:p>
        </p:txBody>
      </p:sp>
      <p:sp>
        <p:nvSpPr>
          <p:cNvPr id="2" name="Titre 1"/>
          <p:cNvSpPr>
            <a:spLocks noGrp="1"/>
          </p:cNvSpPr>
          <p:nvPr>
            <p:ph type="title"/>
          </p:nvPr>
        </p:nvSpPr>
        <p:spPr/>
        <p:txBody>
          <a:bodyPr>
            <a:normAutofit fontScale="90000"/>
          </a:bodyPr>
          <a:lstStyle/>
          <a:p>
            <a:pPr marL="2155825" algn="ctr"/>
            <a:r>
              <a:rPr lang="fr-FR" dirty="0" smtClean="0">
                <a:solidFill>
                  <a:schemeClr val="accent6"/>
                </a:solidFill>
              </a:rPr>
              <a:t>SPORT ET ALIMENTATION</a:t>
            </a:r>
            <a:endParaRPr lang="fr-FR" dirty="0">
              <a:solidFill>
                <a:schemeClr val="accent6"/>
              </a:solidFill>
            </a:endParaRPr>
          </a:p>
        </p:txBody>
      </p:sp>
      <p:sp>
        <p:nvSpPr>
          <p:cNvPr id="8" name="ZoneTexte 7"/>
          <p:cNvSpPr txBox="1"/>
          <p:nvPr/>
        </p:nvSpPr>
        <p:spPr>
          <a:xfrm>
            <a:off x="3203848" y="1556792"/>
            <a:ext cx="5760640" cy="369332"/>
          </a:xfrm>
          <a:prstGeom prst="rect">
            <a:avLst/>
          </a:prstGeom>
          <a:noFill/>
        </p:spPr>
        <p:txBody>
          <a:bodyPr wrap="square" rtlCol="0">
            <a:spAutoFit/>
          </a:bodyPr>
          <a:lstStyle/>
          <a:p>
            <a:pPr algn="ctr"/>
            <a:r>
              <a:rPr lang="fr-FR" dirty="0" smtClean="0">
                <a:latin typeface="Comic Sans MS" pitchFamily="66" charset="0"/>
              </a:rPr>
              <a:t>L’équilibre alimentaire du sportif : quels besoins ? </a:t>
            </a:r>
            <a:endParaRPr lang="fr-FR" dirty="0">
              <a:latin typeface="Comic Sans MS" pitchFamily="66" charset="0"/>
            </a:endParaRPr>
          </a:p>
        </p:txBody>
      </p:sp>
      <p:sp>
        <p:nvSpPr>
          <p:cNvPr id="25" name="Text Box 6"/>
          <p:cNvSpPr txBox="1">
            <a:spLocks noChangeArrowheads="1"/>
          </p:cNvSpPr>
          <p:nvPr/>
        </p:nvSpPr>
        <p:spPr bwMode="auto">
          <a:xfrm>
            <a:off x="323528" y="2924944"/>
            <a:ext cx="8511480" cy="2246769"/>
          </a:xfrm>
          <a:prstGeom prst="rect">
            <a:avLst/>
          </a:prstGeom>
          <a:noFill/>
          <a:ln w="12700">
            <a:noFill/>
            <a:miter lim="800000"/>
            <a:headEnd type="none" w="sm" len="sm"/>
            <a:tailEnd type="none" w="sm" len="sm"/>
          </a:ln>
        </p:spPr>
        <p:txBody>
          <a:bodyPr wrap="square">
            <a:spAutoFit/>
          </a:bodyPr>
          <a:lstStyle/>
          <a:p>
            <a:pPr algn="ctr">
              <a:spcBef>
                <a:spcPct val="50000"/>
              </a:spcBef>
            </a:pPr>
            <a:r>
              <a:rPr lang="fr-FR" sz="2800" dirty="0" smtClean="0">
                <a:latin typeface="Comic Sans MS" pitchFamily="66" charset="0"/>
              </a:rPr>
              <a:t>5 à 10g </a:t>
            </a:r>
            <a:r>
              <a:rPr lang="fr-FR" sz="2800" dirty="0">
                <a:latin typeface="Comic Sans MS" pitchFamily="66" charset="0"/>
              </a:rPr>
              <a:t>de Glucides par kg de poids corporel et par jour</a:t>
            </a:r>
          </a:p>
          <a:p>
            <a:pPr algn="ctr">
              <a:spcBef>
                <a:spcPct val="50000"/>
              </a:spcBef>
              <a:buFont typeface="Wingdings" pitchFamily="2" charset="2"/>
              <a:buChar char="Ø"/>
            </a:pPr>
            <a:r>
              <a:rPr lang="fr-FR" sz="2800" dirty="0">
                <a:latin typeface="Comic Sans MS" pitchFamily="66" charset="0"/>
              </a:rPr>
              <a:t>Soit 250g  pour une sportive de 50 kg</a:t>
            </a:r>
          </a:p>
          <a:p>
            <a:pPr algn="ctr">
              <a:spcBef>
                <a:spcPct val="50000"/>
              </a:spcBef>
              <a:buFont typeface="Wingdings" pitchFamily="2" charset="2"/>
              <a:buChar char="Ø"/>
            </a:pPr>
            <a:r>
              <a:rPr lang="fr-FR" sz="2800" dirty="0">
                <a:latin typeface="Comic Sans MS" pitchFamily="66" charset="0"/>
              </a:rPr>
              <a:t>Soit 350g  pour un sportif de 70 kg</a:t>
            </a:r>
          </a:p>
        </p:txBody>
      </p:sp>
      <p:pic>
        <p:nvPicPr>
          <p:cNvPr id="26" name="Picture 7" descr="Mr"/>
          <p:cNvPicPr>
            <a:picLocks noChangeAspect="1" noChangeArrowheads="1"/>
          </p:cNvPicPr>
          <p:nvPr/>
        </p:nvPicPr>
        <p:blipFill>
          <a:blip r:embed="rId2" cstate="print"/>
          <a:srcRect/>
          <a:stretch>
            <a:fillRect/>
          </a:stretch>
        </p:blipFill>
        <p:spPr bwMode="auto">
          <a:xfrm rot="20247118">
            <a:off x="659010" y="564057"/>
            <a:ext cx="1933259" cy="1759595"/>
          </a:xfrm>
          <a:prstGeom prst="rect">
            <a:avLst/>
          </a:prstGeom>
          <a:noFill/>
          <a:ln w="254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627784" y="6381328"/>
            <a:ext cx="5976664" cy="288925"/>
          </a:xfrm>
        </p:spPr>
        <p:txBody>
          <a:bodyPr/>
          <a:lstStyle/>
          <a:p>
            <a:pPr algn="ctr"/>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29</a:t>
            </a:fld>
            <a:endParaRPr lang="fr-FR"/>
          </a:p>
        </p:txBody>
      </p:sp>
      <p:sp>
        <p:nvSpPr>
          <p:cNvPr id="2" name="Titre 1"/>
          <p:cNvSpPr>
            <a:spLocks noGrp="1"/>
          </p:cNvSpPr>
          <p:nvPr>
            <p:ph type="title"/>
          </p:nvPr>
        </p:nvSpPr>
        <p:spPr/>
        <p:txBody>
          <a:bodyPr>
            <a:normAutofit fontScale="90000"/>
          </a:bodyPr>
          <a:lstStyle/>
          <a:p>
            <a:pPr marL="2155825" algn="ctr"/>
            <a:r>
              <a:rPr lang="fr-FR" dirty="0" smtClean="0">
                <a:solidFill>
                  <a:schemeClr val="accent6"/>
                </a:solidFill>
              </a:rPr>
              <a:t>SPORT ET ALIMENTATION</a:t>
            </a:r>
            <a:endParaRPr lang="fr-FR" dirty="0">
              <a:solidFill>
                <a:schemeClr val="accent6"/>
              </a:solidFill>
            </a:endParaRPr>
          </a:p>
        </p:txBody>
      </p:sp>
      <p:sp>
        <p:nvSpPr>
          <p:cNvPr id="8" name="ZoneTexte 7"/>
          <p:cNvSpPr txBox="1"/>
          <p:nvPr/>
        </p:nvSpPr>
        <p:spPr>
          <a:xfrm>
            <a:off x="3203848" y="1556792"/>
            <a:ext cx="5760640" cy="369332"/>
          </a:xfrm>
          <a:prstGeom prst="rect">
            <a:avLst/>
          </a:prstGeom>
          <a:noFill/>
        </p:spPr>
        <p:txBody>
          <a:bodyPr wrap="square" rtlCol="0">
            <a:spAutoFit/>
          </a:bodyPr>
          <a:lstStyle/>
          <a:p>
            <a:pPr algn="ctr"/>
            <a:r>
              <a:rPr lang="fr-FR" dirty="0" smtClean="0">
                <a:latin typeface="Comic Sans MS" pitchFamily="66" charset="0"/>
              </a:rPr>
              <a:t>L’équilibre alimentaire du sportif : quels besoins ? </a:t>
            </a:r>
            <a:endParaRPr lang="fr-FR" dirty="0">
              <a:latin typeface="Comic Sans MS" pitchFamily="66" charset="0"/>
            </a:endParaRPr>
          </a:p>
        </p:txBody>
      </p:sp>
      <p:pic>
        <p:nvPicPr>
          <p:cNvPr id="26" name="Picture 7" descr="Mr"/>
          <p:cNvPicPr>
            <a:picLocks noChangeAspect="1" noChangeArrowheads="1"/>
          </p:cNvPicPr>
          <p:nvPr/>
        </p:nvPicPr>
        <p:blipFill>
          <a:blip r:embed="rId2" cstate="print"/>
          <a:srcRect/>
          <a:stretch>
            <a:fillRect/>
          </a:stretch>
        </p:blipFill>
        <p:spPr bwMode="auto">
          <a:xfrm rot="20247118">
            <a:off x="659010" y="564057"/>
            <a:ext cx="1933259" cy="1759595"/>
          </a:xfrm>
          <a:prstGeom prst="rect">
            <a:avLst/>
          </a:prstGeom>
          <a:noFill/>
          <a:ln w="25400">
            <a:noFill/>
            <a:miter lim="800000"/>
            <a:headEnd/>
            <a:tailEnd/>
          </a:ln>
        </p:spPr>
      </p:pic>
      <p:sp>
        <p:nvSpPr>
          <p:cNvPr id="9" name="Text Box 6"/>
          <p:cNvSpPr txBox="1">
            <a:spLocks noChangeArrowheads="1"/>
          </p:cNvSpPr>
          <p:nvPr/>
        </p:nvSpPr>
        <p:spPr bwMode="auto">
          <a:xfrm>
            <a:off x="971601" y="2420888"/>
            <a:ext cx="3024336" cy="2446824"/>
          </a:xfrm>
          <a:prstGeom prst="rect">
            <a:avLst/>
          </a:prstGeom>
          <a:noFill/>
          <a:ln w="38100">
            <a:noFill/>
            <a:miter lim="800000"/>
            <a:headEnd type="none" w="sm" len="sm"/>
            <a:tailEnd type="none" w="sm" len="sm"/>
          </a:ln>
        </p:spPr>
        <p:txBody>
          <a:bodyPr wrap="square">
            <a:spAutoFit/>
          </a:bodyPr>
          <a:lstStyle/>
          <a:p>
            <a:pPr>
              <a:spcBef>
                <a:spcPct val="50000"/>
              </a:spcBef>
            </a:pPr>
            <a:r>
              <a:rPr lang="fr-FR" dirty="0">
                <a:latin typeface="Comic Sans MS" pitchFamily="66" charset="0"/>
              </a:rPr>
              <a:t>Féculents : </a:t>
            </a:r>
            <a:r>
              <a:rPr lang="fr-FR" dirty="0" smtClean="0">
                <a:latin typeface="Comic Sans MS" pitchFamily="66" charset="0"/>
              </a:rPr>
              <a:t>..................250g</a:t>
            </a:r>
            <a:endParaRPr lang="fr-FR" dirty="0">
              <a:latin typeface="Comic Sans MS" pitchFamily="66" charset="0"/>
            </a:endParaRPr>
          </a:p>
          <a:p>
            <a:pPr>
              <a:spcBef>
                <a:spcPct val="50000"/>
              </a:spcBef>
            </a:pPr>
            <a:r>
              <a:rPr lang="fr-FR" dirty="0">
                <a:latin typeface="Comic Sans MS" pitchFamily="66" charset="0"/>
              </a:rPr>
              <a:t>Pain : </a:t>
            </a:r>
            <a:r>
              <a:rPr lang="fr-FR" dirty="0" smtClean="0">
                <a:latin typeface="Comic Sans MS" pitchFamily="66" charset="0"/>
              </a:rPr>
              <a:t>.............................120g</a:t>
            </a:r>
            <a:endParaRPr lang="fr-FR" dirty="0">
              <a:latin typeface="Comic Sans MS" pitchFamily="66" charset="0"/>
            </a:endParaRPr>
          </a:p>
          <a:p>
            <a:pPr>
              <a:spcBef>
                <a:spcPct val="50000"/>
              </a:spcBef>
            </a:pPr>
            <a:r>
              <a:rPr lang="fr-FR" dirty="0">
                <a:latin typeface="Comic Sans MS" pitchFamily="66" charset="0"/>
              </a:rPr>
              <a:t>Légumes verts : </a:t>
            </a:r>
            <a:r>
              <a:rPr lang="fr-FR" dirty="0" smtClean="0">
                <a:latin typeface="Comic Sans MS" pitchFamily="66" charset="0"/>
              </a:rPr>
              <a:t>.........200g</a:t>
            </a:r>
            <a:endParaRPr lang="fr-FR" dirty="0">
              <a:latin typeface="Comic Sans MS" pitchFamily="66" charset="0"/>
            </a:endParaRPr>
          </a:p>
          <a:p>
            <a:pPr>
              <a:spcBef>
                <a:spcPct val="50000"/>
              </a:spcBef>
            </a:pPr>
            <a:r>
              <a:rPr lang="fr-FR" dirty="0">
                <a:latin typeface="Comic Sans MS" pitchFamily="66" charset="0"/>
              </a:rPr>
              <a:t>Fruits : </a:t>
            </a:r>
            <a:r>
              <a:rPr lang="fr-FR" dirty="0" smtClean="0">
                <a:latin typeface="Comic Sans MS" pitchFamily="66" charset="0"/>
              </a:rPr>
              <a:t>.........................300g</a:t>
            </a:r>
            <a:endParaRPr lang="fr-FR" dirty="0">
              <a:latin typeface="Comic Sans MS" pitchFamily="66" charset="0"/>
            </a:endParaRPr>
          </a:p>
          <a:p>
            <a:pPr>
              <a:spcBef>
                <a:spcPct val="50000"/>
              </a:spcBef>
            </a:pPr>
            <a:r>
              <a:rPr lang="fr-FR" dirty="0">
                <a:latin typeface="Comic Sans MS" pitchFamily="66" charset="0"/>
              </a:rPr>
              <a:t>Laitages : </a:t>
            </a:r>
            <a:r>
              <a:rPr lang="fr-FR" dirty="0" smtClean="0">
                <a:latin typeface="Comic Sans MS" pitchFamily="66" charset="0"/>
              </a:rPr>
              <a:t>.....................300g</a:t>
            </a:r>
            <a:endParaRPr lang="fr-FR" dirty="0">
              <a:latin typeface="Comic Sans MS" pitchFamily="66" charset="0"/>
            </a:endParaRPr>
          </a:p>
          <a:p>
            <a:pPr>
              <a:spcBef>
                <a:spcPct val="50000"/>
              </a:spcBef>
            </a:pPr>
            <a:r>
              <a:rPr lang="fr-FR" dirty="0">
                <a:latin typeface="Comic Sans MS" pitchFamily="66" charset="0"/>
              </a:rPr>
              <a:t>Sucres : </a:t>
            </a:r>
            <a:r>
              <a:rPr lang="fr-FR" dirty="0" smtClean="0">
                <a:latin typeface="Comic Sans MS" pitchFamily="66" charset="0"/>
              </a:rPr>
              <a:t>..........................50g</a:t>
            </a:r>
            <a:endParaRPr lang="fr-FR" dirty="0">
              <a:latin typeface="Comic Sans MS" pitchFamily="66" charset="0"/>
            </a:endParaRPr>
          </a:p>
        </p:txBody>
      </p:sp>
      <p:sp>
        <p:nvSpPr>
          <p:cNvPr id="10" name="Text Box 7"/>
          <p:cNvSpPr txBox="1">
            <a:spLocks noChangeArrowheads="1"/>
          </p:cNvSpPr>
          <p:nvPr/>
        </p:nvSpPr>
        <p:spPr bwMode="auto">
          <a:xfrm>
            <a:off x="251520" y="5373216"/>
            <a:ext cx="4191000" cy="369332"/>
          </a:xfrm>
          <a:prstGeom prst="rect">
            <a:avLst/>
          </a:prstGeom>
          <a:noFill/>
          <a:ln w="12700">
            <a:noFill/>
            <a:miter lim="800000"/>
            <a:headEnd type="none" w="sm" len="sm"/>
            <a:tailEnd type="none" w="sm" len="sm"/>
          </a:ln>
        </p:spPr>
        <p:txBody>
          <a:bodyPr>
            <a:spAutoFit/>
          </a:bodyPr>
          <a:lstStyle/>
          <a:p>
            <a:pPr algn="ctr">
              <a:spcBef>
                <a:spcPct val="50000"/>
              </a:spcBef>
            </a:pPr>
            <a:r>
              <a:rPr lang="fr-FR" b="1" dirty="0">
                <a:latin typeface="Comic Sans MS" pitchFamily="66" charset="0"/>
              </a:rPr>
              <a:t>TOTAL = 250g de glucides</a:t>
            </a:r>
          </a:p>
        </p:txBody>
      </p:sp>
      <p:sp>
        <p:nvSpPr>
          <p:cNvPr id="11" name="Text Box 7"/>
          <p:cNvSpPr txBox="1">
            <a:spLocks noChangeArrowheads="1"/>
          </p:cNvSpPr>
          <p:nvPr/>
        </p:nvSpPr>
        <p:spPr bwMode="auto">
          <a:xfrm>
            <a:off x="4572000" y="5445224"/>
            <a:ext cx="4191000" cy="369332"/>
          </a:xfrm>
          <a:prstGeom prst="rect">
            <a:avLst/>
          </a:prstGeom>
          <a:noFill/>
          <a:ln w="12700">
            <a:noFill/>
            <a:miter lim="800000"/>
            <a:headEnd type="none" w="sm" len="sm"/>
            <a:tailEnd type="none" w="sm" len="sm"/>
          </a:ln>
        </p:spPr>
        <p:txBody>
          <a:bodyPr>
            <a:spAutoFit/>
          </a:bodyPr>
          <a:lstStyle/>
          <a:p>
            <a:pPr algn="ctr">
              <a:spcBef>
                <a:spcPct val="50000"/>
              </a:spcBef>
            </a:pPr>
            <a:r>
              <a:rPr lang="fr-FR" b="1" dirty="0">
                <a:latin typeface="Comic Sans MS" pitchFamily="66" charset="0"/>
              </a:rPr>
              <a:t>TOTAL = </a:t>
            </a:r>
            <a:r>
              <a:rPr lang="fr-FR" b="1" dirty="0" smtClean="0">
                <a:latin typeface="Comic Sans MS" pitchFamily="66" charset="0"/>
              </a:rPr>
              <a:t>350g </a:t>
            </a:r>
            <a:r>
              <a:rPr lang="fr-FR" b="1" dirty="0">
                <a:latin typeface="Comic Sans MS" pitchFamily="66" charset="0"/>
              </a:rPr>
              <a:t>de glucides</a:t>
            </a:r>
          </a:p>
        </p:txBody>
      </p:sp>
      <p:sp>
        <p:nvSpPr>
          <p:cNvPr id="12" name="Text Box 8"/>
          <p:cNvSpPr txBox="1">
            <a:spLocks noChangeArrowheads="1"/>
          </p:cNvSpPr>
          <p:nvPr/>
        </p:nvSpPr>
        <p:spPr bwMode="auto">
          <a:xfrm>
            <a:off x="4644008" y="2420888"/>
            <a:ext cx="3623195" cy="2446824"/>
          </a:xfrm>
          <a:prstGeom prst="rect">
            <a:avLst/>
          </a:prstGeom>
          <a:noFill/>
          <a:ln w="38100">
            <a:noFill/>
            <a:miter lim="800000"/>
            <a:headEnd type="none" w="sm" len="sm"/>
            <a:tailEnd type="none" w="sm" len="sm"/>
          </a:ln>
        </p:spPr>
        <p:txBody>
          <a:bodyPr wrap="square">
            <a:spAutoFit/>
          </a:bodyPr>
          <a:lstStyle/>
          <a:p>
            <a:pPr>
              <a:spcBef>
                <a:spcPct val="50000"/>
              </a:spcBef>
            </a:pPr>
            <a:r>
              <a:rPr lang="fr-FR" dirty="0">
                <a:latin typeface="Comic Sans MS" pitchFamily="66" charset="0"/>
              </a:rPr>
              <a:t>Féculents : </a:t>
            </a:r>
            <a:r>
              <a:rPr lang="fr-FR" dirty="0" smtClean="0">
                <a:latin typeface="Comic Sans MS" pitchFamily="66" charset="0"/>
              </a:rPr>
              <a:t>.............................400g</a:t>
            </a:r>
            <a:endParaRPr lang="fr-FR" dirty="0">
              <a:latin typeface="Comic Sans MS" pitchFamily="66" charset="0"/>
            </a:endParaRPr>
          </a:p>
          <a:p>
            <a:pPr>
              <a:spcBef>
                <a:spcPct val="50000"/>
              </a:spcBef>
            </a:pPr>
            <a:r>
              <a:rPr lang="fr-FR" dirty="0">
                <a:latin typeface="Comic Sans MS" pitchFamily="66" charset="0"/>
              </a:rPr>
              <a:t>Pain : </a:t>
            </a:r>
            <a:r>
              <a:rPr lang="fr-FR" dirty="0" smtClean="0">
                <a:latin typeface="Comic Sans MS" pitchFamily="66" charset="0"/>
              </a:rPr>
              <a:t>.......................................200g</a:t>
            </a:r>
            <a:endParaRPr lang="fr-FR" dirty="0">
              <a:latin typeface="Comic Sans MS" pitchFamily="66" charset="0"/>
            </a:endParaRPr>
          </a:p>
          <a:p>
            <a:pPr>
              <a:spcBef>
                <a:spcPct val="50000"/>
              </a:spcBef>
            </a:pPr>
            <a:r>
              <a:rPr lang="fr-FR" dirty="0">
                <a:latin typeface="Comic Sans MS" pitchFamily="66" charset="0"/>
              </a:rPr>
              <a:t>Légumes verts : </a:t>
            </a:r>
            <a:r>
              <a:rPr lang="fr-FR" dirty="0" smtClean="0">
                <a:latin typeface="Comic Sans MS" pitchFamily="66" charset="0"/>
              </a:rPr>
              <a:t>....................300g</a:t>
            </a:r>
            <a:endParaRPr lang="fr-FR" dirty="0">
              <a:latin typeface="Comic Sans MS" pitchFamily="66" charset="0"/>
            </a:endParaRPr>
          </a:p>
          <a:p>
            <a:pPr>
              <a:spcBef>
                <a:spcPct val="50000"/>
              </a:spcBef>
            </a:pPr>
            <a:r>
              <a:rPr lang="fr-FR" dirty="0">
                <a:latin typeface="Comic Sans MS" pitchFamily="66" charset="0"/>
              </a:rPr>
              <a:t>Fruits : </a:t>
            </a:r>
            <a:r>
              <a:rPr lang="fr-FR" dirty="0" smtClean="0">
                <a:latin typeface="Comic Sans MS" pitchFamily="66" charset="0"/>
              </a:rPr>
              <a:t>...................................400g</a:t>
            </a:r>
            <a:endParaRPr lang="fr-FR" dirty="0">
              <a:latin typeface="Comic Sans MS" pitchFamily="66" charset="0"/>
            </a:endParaRPr>
          </a:p>
          <a:p>
            <a:pPr>
              <a:spcBef>
                <a:spcPct val="50000"/>
              </a:spcBef>
            </a:pPr>
            <a:r>
              <a:rPr lang="fr-FR" dirty="0">
                <a:latin typeface="Comic Sans MS" pitchFamily="66" charset="0"/>
              </a:rPr>
              <a:t>Laitages : </a:t>
            </a:r>
            <a:r>
              <a:rPr lang="fr-FR" dirty="0" smtClean="0">
                <a:latin typeface="Comic Sans MS" pitchFamily="66" charset="0"/>
              </a:rPr>
              <a:t>...............................400g</a:t>
            </a:r>
            <a:endParaRPr lang="fr-FR" dirty="0">
              <a:latin typeface="Comic Sans MS" pitchFamily="66" charset="0"/>
            </a:endParaRPr>
          </a:p>
          <a:p>
            <a:pPr>
              <a:spcBef>
                <a:spcPct val="50000"/>
              </a:spcBef>
            </a:pPr>
            <a:r>
              <a:rPr lang="fr-FR" dirty="0">
                <a:latin typeface="Comic Sans MS" pitchFamily="66" charset="0"/>
              </a:rPr>
              <a:t>Sucres : </a:t>
            </a:r>
            <a:r>
              <a:rPr lang="fr-FR" dirty="0" smtClean="0">
                <a:latin typeface="Comic Sans MS" pitchFamily="66" charset="0"/>
              </a:rPr>
              <a:t>....................................60g</a:t>
            </a:r>
            <a:endParaRPr lang="fr-FR"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51520" y="6165304"/>
            <a:ext cx="8784976" cy="288925"/>
          </a:xfrm>
        </p:spPr>
        <p:txBody>
          <a:bodyPr/>
          <a:lstStyle/>
          <a:p>
            <a:pPr algn="ctr"/>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3</a:t>
            </a:fld>
            <a:endParaRPr lang="fr-FR"/>
          </a:p>
        </p:txBody>
      </p:sp>
      <p:sp>
        <p:nvSpPr>
          <p:cNvPr id="7" name="ZoneTexte 6"/>
          <p:cNvSpPr txBox="1"/>
          <p:nvPr/>
        </p:nvSpPr>
        <p:spPr>
          <a:xfrm>
            <a:off x="611560" y="476672"/>
            <a:ext cx="5616624" cy="369332"/>
          </a:xfrm>
          <a:prstGeom prst="rect">
            <a:avLst/>
          </a:prstGeom>
          <a:noFill/>
        </p:spPr>
        <p:txBody>
          <a:bodyPr wrap="square" rtlCol="0">
            <a:spAutoFit/>
          </a:bodyPr>
          <a:lstStyle/>
          <a:p>
            <a:r>
              <a:rPr lang="fr-FR" dirty="0" smtClean="0">
                <a:latin typeface="Comic Sans MS" pitchFamily="66" charset="0"/>
              </a:rPr>
              <a:t>L’alimentation du sportif : quelles spécificités ? </a:t>
            </a:r>
            <a:endParaRPr lang="fr-FR" dirty="0">
              <a:latin typeface="Comic Sans MS" pitchFamily="66" charset="0"/>
            </a:endParaRPr>
          </a:p>
        </p:txBody>
      </p:sp>
      <p:sp>
        <p:nvSpPr>
          <p:cNvPr id="12" name="ZoneTexte 11"/>
          <p:cNvSpPr txBox="1"/>
          <p:nvPr/>
        </p:nvSpPr>
        <p:spPr>
          <a:xfrm>
            <a:off x="971600" y="3068960"/>
            <a:ext cx="7200800" cy="369332"/>
          </a:xfrm>
          <a:prstGeom prst="rect">
            <a:avLst/>
          </a:prstGeom>
          <a:noFill/>
        </p:spPr>
        <p:txBody>
          <a:bodyPr wrap="square" rtlCol="0">
            <a:spAutoFit/>
          </a:bodyPr>
          <a:lstStyle/>
          <a:p>
            <a:pPr algn="ctr"/>
            <a:r>
              <a:rPr lang="fr-FR" dirty="0" smtClean="0">
                <a:solidFill>
                  <a:srgbClr val="0070C0"/>
                </a:solidFill>
                <a:latin typeface="Comic Sans MS" pitchFamily="66" charset="0"/>
              </a:rPr>
              <a:t>SPORTIF  différent de ACTIF SEDENTAIRE ?</a:t>
            </a:r>
            <a:endParaRPr lang="fr-FR" dirty="0">
              <a:solidFill>
                <a:srgbClr val="0070C0"/>
              </a:solidFill>
              <a:latin typeface="Comic Sans MS" pitchFamily="66" charset="0"/>
            </a:endParaRPr>
          </a:p>
        </p:txBody>
      </p:sp>
      <p:pic>
        <p:nvPicPr>
          <p:cNvPr id="13" name="Image 12" descr="Sports &amp; Loisirs 7270.tif"/>
          <p:cNvPicPr>
            <a:picLocks noChangeAspect="1"/>
          </p:cNvPicPr>
          <p:nvPr/>
        </p:nvPicPr>
        <p:blipFill>
          <a:blip r:embed="rId2" cstate="print"/>
          <a:stretch>
            <a:fillRect/>
          </a:stretch>
        </p:blipFill>
        <p:spPr>
          <a:xfrm>
            <a:off x="611560" y="3861048"/>
            <a:ext cx="2019697" cy="1689146"/>
          </a:xfrm>
          <a:prstGeom prst="rect">
            <a:avLst/>
          </a:prstGeom>
        </p:spPr>
      </p:pic>
      <p:sp>
        <p:nvSpPr>
          <p:cNvPr id="15" name="ZoneTexte 14"/>
          <p:cNvSpPr txBox="1"/>
          <p:nvPr/>
        </p:nvSpPr>
        <p:spPr>
          <a:xfrm>
            <a:off x="3851920" y="4221088"/>
            <a:ext cx="4968552" cy="338554"/>
          </a:xfrm>
          <a:prstGeom prst="rect">
            <a:avLst/>
          </a:prstGeom>
          <a:noFill/>
        </p:spPr>
        <p:txBody>
          <a:bodyPr wrap="square" rtlCol="0">
            <a:spAutoFit/>
          </a:bodyPr>
          <a:lstStyle/>
          <a:p>
            <a:r>
              <a:rPr lang="fr-FR" sz="1600" dirty="0" smtClean="0">
                <a:latin typeface="Comic Sans MS" pitchFamily="66" charset="0"/>
              </a:rPr>
              <a:t>SPORTIF = plus de 3 séances d’A P. par semaine</a:t>
            </a:r>
            <a:endParaRPr lang="fr-FR" sz="1600" dirty="0">
              <a:latin typeface="Comic Sans MS" pitchFamily="66" charset="0"/>
            </a:endParaRPr>
          </a:p>
        </p:txBody>
      </p:sp>
      <p:sp>
        <p:nvSpPr>
          <p:cNvPr id="16" name="ZoneTexte 15"/>
          <p:cNvSpPr txBox="1"/>
          <p:nvPr/>
        </p:nvSpPr>
        <p:spPr>
          <a:xfrm>
            <a:off x="971600" y="2348880"/>
            <a:ext cx="7200800" cy="369332"/>
          </a:xfrm>
          <a:prstGeom prst="rect">
            <a:avLst/>
          </a:prstGeom>
          <a:noFill/>
        </p:spPr>
        <p:txBody>
          <a:bodyPr wrap="square" rtlCol="0">
            <a:spAutoFit/>
          </a:bodyPr>
          <a:lstStyle/>
          <a:p>
            <a:pPr algn="ctr"/>
            <a:r>
              <a:rPr lang="fr-FR" dirty="0" smtClean="0">
                <a:solidFill>
                  <a:srgbClr val="0070C0"/>
                </a:solidFill>
                <a:latin typeface="Comic Sans MS" pitchFamily="66" charset="0"/>
              </a:rPr>
              <a:t>Définition du SPORTIF   </a:t>
            </a:r>
            <a:endParaRPr lang="fr-FR" dirty="0">
              <a:solidFill>
                <a:srgbClr val="0070C0"/>
              </a:solidFill>
              <a:latin typeface="Comic Sans MS" pitchFamily="66" charset="0"/>
            </a:endParaRPr>
          </a:p>
        </p:txBody>
      </p:sp>
      <p:sp>
        <p:nvSpPr>
          <p:cNvPr id="17" name="ZoneTexte 16"/>
          <p:cNvSpPr txBox="1"/>
          <p:nvPr/>
        </p:nvSpPr>
        <p:spPr>
          <a:xfrm>
            <a:off x="3851920" y="4869160"/>
            <a:ext cx="4968552" cy="584775"/>
          </a:xfrm>
          <a:prstGeom prst="rect">
            <a:avLst/>
          </a:prstGeom>
          <a:noFill/>
        </p:spPr>
        <p:txBody>
          <a:bodyPr wrap="square" rtlCol="0">
            <a:spAutoFit/>
          </a:bodyPr>
          <a:lstStyle/>
          <a:p>
            <a:pPr algn="ctr"/>
            <a:r>
              <a:rPr lang="fr-FR" sz="1600" dirty="0" smtClean="0">
                <a:latin typeface="Comic Sans MS" pitchFamily="66" charset="0"/>
              </a:rPr>
              <a:t>NON  mais une alimentation équilibrée en quantité et en qualité favorise la performance !</a:t>
            </a:r>
            <a:endParaRPr lang="fr-FR" sz="16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223963" y="549275"/>
            <a:ext cx="7920037" cy="677863"/>
          </a:xfrm>
        </p:spPr>
        <p:txBody>
          <a:bodyPr>
            <a:normAutofit/>
          </a:bodyPr>
          <a:lstStyle/>
          <a:p>
            <a:r>
              <a:rPr lang="fr-FR" sz="2800" dirty="0" smtClean="0">
                <a:latin typeface="Comic Sans MS" pitchFamily="66" charset="0"/>
              </a:rPr>
              <a:t>La fréquence en fonction des nutriments</a:t>
            </a:r>
            <a:endParaRPr lang="fr-FR" sz="2800" dirty="0">
              <a:latin typeface="Comic Sans MS" pitchFamily="66" charset="0"/>
            </a:endParaRPr>
          </a:p>
        </p:txBody>
      </p:sp>
      <p:pic>
        <p:nvPicPr>
          <p:cNvPr id="5" name="Image 4" descr="reperes de consommation.jpg"/>
          <p:cNvPicPr>
            <a:picLocks noChangeAspect="1"/>
          </p:cNvPicPr>
          <p:nvPr/>
        </p:nvPicPr>
        <p:blipFill>
          <a:blip r:embed="rId2" cstate="print"/>
          <a:srcRect l="3984" t="87424" r="2692" b="1324"/>
          <a:stretch>
            <a:fillRect/>
          </a:stretch>
        </p:blipFill>
        <p:spPr>
          <a:xfrm rot="10800000">
            <a:off x="1115615" y="1916832"/>
            <a:ext cx="7488832" cy="1224136"/>
          </a:xfrm>
          <a:prstGeom prst="rect">
            <a:avLst/>
          </a:prstGeom>
        </p:spPr>
      </p:pic>
      <p:sp>
        <p:nvSpPr>
          <p:cNvPr id="6" name="Rectangle avec flèche vers le bas 5"/>
          <p:cNvSpPr/>
          <p:nvPr/>
        </p:nvSpPr>
        <p:spPr>
          <a:xfrm>
            <a:off x="3779912" y="3212976"/>
            <a:ext cx="2232248" cy="504056"/>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smtClean="0">
                <a:solidFill>
                  <a:schemeClr val="bg1"/>
                </a:solidFill>
              </a:rPr>
              <a:t>&gt; 400g par jour</a:t>
            </a:r>
            <a:endParaRPr lang="fr-FR" b="1" dirty="0">
              <a:solidFill>
                <a:schemeClr val="bg1"/>
              </a:solidFill>
            </a:endParaRPr>
          </a:p>
        </p:txBody>
      </p:sp>
      <p:sp>
        <p:nvSpPr>
          <p:cNvPr id="7" name="ZoneTexte 6"/>
          <p:cNvSpPr txBox="1"/>
          <p:nvPr/>
        </p:nvSpPr>
        <p:spPr>
          <a:xfrm>
            <a:off x="2915816" y="4005064"/>
            <a:ext cx="4248472" cy="1200329"/>
          </a:xfrm>
          <a:prstGeom prst="rect">
            <a:avLst/>
          </a:prstGeom>
          <a:noFill/>
        </p:spPr>
        <p:txBody>
          <a:bodyPr wrap="square" rtlCol="0">
            <a:spAutoFit/>
          </a:bodyPr>
          <a:lstStyle/>
          <a:p>
            <a:pPr>
              <a:buBlip>
                <a:blip r:embed="rId3"/>
              </a:buBlip>
            </a:pPr>
            <a:r>
              <a:rPr lang="fr-FR" dirty="0" smtClean="0">
                <a:latin typeface="Comic Sans MS" pitchFamily="66" charset="0"/>
              </a:rPr>
              <a:t>Vitamines hydrosolubles</a:t>
            </a:r>
          </a:p>
          <a:p>
            <a:pPr>
              <a:buBlip>
                <a:blip r:embed="rId3"/>
              </a:buBlip>
            </a:pPr>
            <a:r>
              <a:rPr lang="fr-FR" dirty="0" smtClean="0">
                <a:latin typeface="Comic Sans MS" pitchFamily="66" charset="0"/>
              </a:rPr>
              <a:t>Fibres</a:t>
            </a:r>
          </a:p>
          <a:p>
            <a:pPr>
              <a:buBlip>
                <a:blip r:embed="rId3"/>
              </a:buBlip>
            </a:pPr>
            <a:r>
              <a:rPr lang="fr-FR" dirty="0" smtClean="0">
                <a:latin typeface="Comic Sans MS" pitchFamily="66" charset="0"/>
              </a:rPr>
              <a:t>Glucides</a:t>
            </a:r>
          </a:p>
          <a:p>
            <a:pPr>
              <a:buBlip>
                <a:blip r:embed="rId3"/>
              </a:buBlip>
            </a:pPr>
            <a:r>
              <a:rPr lang="fr-FR" dirty="0" smtClean="0">
                <a:latin typeface="Comic Sans MS" pitchFamily="66" charset="0"/>
              </a:rPr>
              <a:t>Calcium, magnésium, potassium</a:t>
            </a:r>
            <a:endParaRPr lang="fr-FR" dirty="0">
              <a:latin typeface="Comic Sans MS" pitchFamily="66" charset="0"/>
            </a:endParaRPr>
          </a:p>
        </p:txBody>
      </p:sp>
      <p:pic>
        <p:nvPicPr>
          <p:cNvPr id="4098" name="Picture 2"/>
          <p:cNvPicPr>
            <a:picLocks noChangeAspect="1" noChangeArrowheads="1"/>
          </p:cNvPicPr>
          <p:nvPr/>
        </p:nvPicPr>
        <p:blipFill>
          <a:blip r:embed="rId4" cstate="print"/>
          <a:srcRect/>
          <a:stretch>
            <a:fillRect/>
          </a:stretch>
        </p:blipFill>
        <p:spPr bwMode="auto">
          <a:xfrm>
            <a:off x="2123728" y="3789040"/>
            <a:ext cx="5555441" cy="1872208"/>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1619672" y="3789040"/>
            <a:ext cx="6621613" cy="19442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223963" y="404813"/>
            <a:ext cx="7920037" cy="606425"/>
          </a:xfrm>
        </p:spPr>
        <p:txBody>
          <a:bodyPr>
            <a:normAutofit/>
          </a:bodyPr>
          <a:lstStyle/>
          <a:p>
            <a:r>
              <a:rPr lang="fr-FR" sz="2800" dirty="0" smtClean="0">
                <a:latin typeface="Comic Sans MS" pitchFamily="66" charset="0"/>
              </a:rPr>
              <a:t>La fréquence en fonction des nutriments</a:t>
            </a:r>
            <a:endParaRPr lang="fr-FR" sz="2800" dirty="0">
              <a:latin typeface="Comic Sans MS" pitchFamily="66" charset="0"/>
            </a:endParaRPr>
          </a:p>
        </p:txBody>
      </p:sp>
      <p:sp>
        <p:nvSpPr>
          <p:cNvPr id="6" name="Rectangle avec flèche vers le bas 5"/>
          <p:cNvSpPr/>
          <p:nvPr/>
        </p:nvSpPr>
        <p:spPr>
          <a:xfrm>
            <a:off x="3779912" y="3212976"/>
            <a:ext cx="2232248" cy="504056"/>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 name="ZoneTexte 6"/>
          <p:cNvSpPr txBox="1"/>
          <p:nvPr/>
        </p:nvSpPr>
        <p:spPr>
          <a:xfrm>
            <a:off x="2915816" y="4005064"/>
            <a:ext cx="4248472" cy="1200329"/>
          </a:xfrm>
          <a:prstGeom prst="rect">
            <a:avLst/>
          </a:prstGeom>
          <a:noFill/>
        </p:spPr>
        <p:txBody>
          <a:bodyPr wrap="square" rtlCol="0">
            <a:spAutoFit/>
          </a:bodyPr>
          <a:lstStyle/>
          <a:p>
            <a:pPr>
              <a:buBlip>
                <a:blip r:embed="rId2"/>
              </a:buBlip>
            </a:pPr>
            <a:r>
              <a:rPr lang="fr-FR" dirty="0" smtClean="0">
                <a:latin typeface="Comic Sans MS" pitchFamily="66" charset="0"/>
              </a:rPr>
              <a:t>Vitamines hydrosolubles</a:t>
            </a:r>
          </a:p>
          <a:p>
            <a:pPr>
              <a:buBlip>
                <a:blip r:embed="rId2"/>
              </a:buBlip>
            </a:pPr>
            <a:r>
              <a:rPr lang="fr-FR" dirty="0" smtClean="0">
                <a:latin typeface="Comic Sans MS" pitchFamily="66" charset="0"/>
              </a:rPr>
              <a:t>Fibres</a:t>
            </a:r>
          </a:p>
          <a:p>
            <a:pPr>
              <a:buBlip>
                <a:blip r:embed="rId2"/>
              </a:buBlip>
            </a:pPr>
            <a:r>
              <a:rPr lang="fr-FR" dirty="0" smtClean="0">
                <a:latin typeface="Comic Sans MS" pitchFamily="66" charset="0"/>
              </a:rPr>
              <a:t>Glucides complexes, protéines...</a:t>
            </a:r>
          </a:p>
          <a:p>
            <a:pPr>
              <a:buBlip>
                <a:blip r:embed="rId2"/>
              </a:buBlip>
            </a:pPr>
            <a:r>
              <a:rPr lang="fr-FR" dirty="0" smtClean="0">
                <a:latin typeface="Comic Sans MS" pitchFamily="66" charset="0"/>
              </a:rPr>
              <a:t>Calcium, magnésium...</a:t>
            </a:r>
            <a:endParaRPr lang="fr-FR" dirty="0">
              <a:latin typeface="Comic Sans MS" pitchFamily="66" charset="0"/>
            </a:endParaRPr>
          </a:p>
        </p:txBody>
      </p:sp>
      <p:pic>
        <p:nvPicPr>
          <p:cNvPr id="8" name="Image 7" descr="reperes de consommation.jpg"/>
          <p:cNvPicPr>
            <a:picLocks noChangeAspect="1"/>
          </p:cNvPicPr>
          <p:nvPr/>
        </p:nvPicPr>
        <p:blipFill>
          <a:blip r:embed="rId3" cstate="print"/>
          <a:srcRect l="1299" t="78884" r="2620" b="13336"/>
          <a:stretch>
            <a:fillRect/>
          </a:stretch>
        </p:blipFill>
        <p:spPr>
          <a:xfrm rot="10800000">
            <a:off x="827584" y="2276872"/>
            <a:ext cx="7920880" cy="869520"/>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1547664" y="3861048"/>
            <a:ext cx="6540313" cy="17281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223963" y="765175"/>
            <a:ext cx="7920037" cy="533400"/>
          </a:xfrm>
        </p:spPr>
        <p:txBody>
          <a:bodyPr>
            <a:normAutofit/>
          </a:bodyPr>
          <a:lstStyle/>
          <a:p>
            <a:r>
              <a:rPr lang="fr-FR" sz="2800" dirty="0" smtClean="0">
                <a:latin typeface="Comic Sans MS" pitchFamily="66" charset="0"/>
              </a:rPr>
              <a:t>La fréquence en fonction des nutriments</a:t>
            </a:r>
            <a:endParaRPr lang="fr-FR" sz="2800" dirty="0">
              <a:latin typeface="Comic Sans MS" pitchFamily="66" charset="0"/>
            </a:endParaRPr>
          </a:p>
        </p:txBody>
      </p:sp>
      <p:sp>
        <p:nvSpPr>
          <p:cNvPr id="6" name="Rectangle avec flèche vers le bas 5"/>
          <p:cNvSpPr/>
          <p:nvPr/>
        </p:nvSpPr>
        <p:spPr>
          <a:xfrm>
            <a:off x="3779912" y="3212976"/>
            <a:ext cx="2232248" cy="504056"/>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 name="ZoneTexte 6"/>
          <p:cNvSpPr txBox="1"/>
          <p:nvPr/>
        </p:nvSpPr>
        <p:spPr>
          <a:xfrm>
            <a:off x="2915816" y="4005064"/>
            <a:ext cx="5976664" cy="1200329"/>
          </a:xfrm>
          <a:prstGeom prst="rect">
            <a:avLst/>
          </a:prstGeom>
          <a:noFill/>
        </p:spPr>
        <p:txBody>
          <a:bodyPr wrap="square" rtlCol="0">
            <a:spAutoFit/>
          </a:bodyPr>
          <a:lstStyle/>
          <a:p>
            <a:pPr>
              <a:buBlip>
                <a:blip r:embed="rId2"/>
              </a:buBlip>
            </a:pPr>
            <a:r>
              <a:rPr lang="fr-FR" dirty="0" smtClean="0">
                <a:latin typeface="Comic Sans MS" pitchFamily="66" charset="0"/>
              </a:rPr>
              <a:t>Vitamines hydrosolubles et liposolubles</a:t>
            </a:r>
          </a:p>
          <a:p>
            <a:pPr>
              <a:buBlip>
                <a:blip r:embed="rId2"/>
              </a:buBlip>
            </a:pPr>
            <a:r>
              <a:rPr lang="fr-FR" dirty="0" smtClean="0">
                <a:latin typeface="Comic Sans MS" pitchFamily="66" charset="0"/>
              </a:rPr>
              <a:t>Lipides, protéines</a:t>
            </a:r>
          </a:p>
          <a:p>
            <a:pPr>
              <a:buBlip>
                <a:blip r:embed="rId2"/>
              </a:buBlip>
            </a:pPr>
            <a:r>
              <a:rPr lang="fr-FR" dirty="0" smtClean="0">
                <a:latin typeface="Comic Sans MS" pitchFamily="66" charset="0"/>
              </a:rPr>
              <a:t>Glucides </a:t>
            </a:r>
          </a:p>
          <a:p>
            <a:pPr>
              <a:buBlip>
                <a:blip r:embed="rId2"/>
              </a:buBlip>
            </a:pPr>
            <a:r>
              <a:rPr lang="fr-FR" dirty="0" smtClean="0">
                <a:latin typeface="Comic Sans MS" pitchFamily="66" charset="0"/>
              </a:rPr>
              <a:t>Calcium, sodium...</a:t>
            </a:r>
            <a:endParaRPr lang="fr-FR" dirty="0">
              <a:latin typeface="Comic Sans MS" pitchFamily="66" charset="0"/>
            </a:endParaRPr>
          </a:p>
        </p:txBody>
      </p:sp>
      <p:pic>
        <p:nvPicPr>
          <p:cNvPr id="9" name="Image 8" descr="reperes de consommation.jpg"/>
          <p:cNvPicPr>
            <a:picLocks noChangeAspect="1"/>
          </p:cNvPicPr>
          <p:nvPr/>
        </p:nvPicPr>
        <p:blipFill>
          <a:blip r:embed="rId3" cstate="print"/>
          <a:srcRect l="16814" t="70459" r="1770" b="21769"/>
          <a:stretch>
            <a:fillRect/>
          </a:stretch>
        </p:blipFill>
        <p:spPr>
          <a:xfrm rot="10800000">
            <a:off x="899592" y="2204864"/>
            <a:ext cx="6624736" cy="857289"/>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051720" y="4005064"/>
            <a:ext cx="6473924" cy="12241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223963" y="476250"/>
            <a:ext cx="7920037" cy="677863"/>
          </a:xfrm>
        </p:spPr>
        <p:txBody>
          <a:bodyPr>
            <a:normAutofit/>
          </a:bodyPr>
          <a:lstStyle/>
          <a:p>
            <a:r>
              <a:rPr lang="fr-FR" sz="2800" dirty="0" smtClean="0">
                <a:latin typeface="Comic Sans MS" pitchFamily="66" charset="0"/>
              </a:rPr>
              <a:t>La fréquence en fonction des nutriments</a:t>
            </a:r>
            <a:endParaRPr lang="fr-FR" sz="2800" dirty="0">
              <a:latin typeface="Comic Sans MS" pitchFamily="66" charset="0"/>
            </a:endParaRPr>
          </a:p>
        </p:txBody>
      </p:sp>
      <p:sp>
        <p:nvSpPr>
          <p:cNvPr id="6" name="Rectangle avec flèche vers le bas 5"/>
          <p:cNvSpPr/>
          <p:nvPr/>
        </p:nvSpPr>
        <p:spPr>
          <a:xfrm>
            <a:off x="3779912" y="2780928"/>
            <a:ext cx="2232248" cy="504056"/>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 name="ZoneTexte 6"/>
          <p:cNvSpPr txBox="1"/>
          <p:nvPr/>
        </p:nvSpPr>
        <p:spPr>
          <a:xfrm>
            <a:off x="3563888" y="3429000"/>
            <a:ext cx="2736304" cy="369332"/>
          </a:xfrm>
          <a:prstGeom prst="rect">
            <a:avLst/>
          </a:prstGeom>
          <a:noFill/>
        </p:spPr>
        <p:txBody>
          <a:bodyPr wrap="square" rtlCol="0">
            <a:spAutoFit/>
          </a:bodyPr>
          <a:lstStyle/>
          <a:p>
            <a:pPr>
              <a:buBlip>
                <a:blip r:embed="rId2"/>
              </a:buBlip>
            </a:pPr>
            <a:r>
              <a:rPr lang="fr-FR" dirty="0" smtClean="0">
                <a:latin typeface="Comic Sans MS" pitchFamily="66" charset="0"/>
              </a:rPr>
              <a:t>Glucides simples</a:t>
            </a:r>
          </a:p>
        </p:txBody>
      </p:sp>
      <p:pic>
        <p:nvPicPr>
          <p:cNvPr id="8" name="Image 7" descr="reperes de consommation.jpg"/>
          <p:cNvPicPr>
            <a:picLocks noChangeAspect="1"/>
          </p:cNvPicPr>
          <p:nvPr/>
        </p:nvPicPr>
        <p:blipFill>
          <a:blip r:embed="rId3" cstate="print"/>
          <a:srcRect l="6391" t="35558" r="1835" b="54287"/>
          <a:stretch>
            <a:fillRect/>
          </a:stretch>
        </p:blipFill>
        <p:spPr>
          <a:xfrm rot="10800000">
            <a:off x="1259632" y="1556792"/>
            <a:ext cx="7200800" cy="1080120"/>
          </a:xfrm>
          <a:prstGeom prst="rect">
            <a:avLst/>
          </a:prstGeom>
        </p:spPr>
      </p:pic>
      <p:pic>
        <p:nvPicPr>
          <p:cNvPr id="10" name="Image 9" descr="reperes de consommation.jpg"/>
          <p:cNvPicPr>
            <a:picLocks noChangeAspect="1"/>
          </p:cNvPicPr>
          <p:nvPr/>
        </p:nvPicPr>
        <p:blipFill>
          <a:blip r:embed="rId3" cstate="print"/>
          <a:srcRect l="6857" t="10285" r="931" b="76477"/>
          <a:stretch>
            <a:fillRect/>
          </a:stretch>
        </p:blipFill>
        <p:spPr>
          <a:xfrm rot="10800000">
            <a:off x="1187624" y="4869160"/>
            <a:ext cx="7128792" cy="1387461"/>
          </a:xfrm>
          <a:prstGeom prst="rect">
            <a:avLst/>
          </a:prstGeom>
        </p:spPr>
      </p:pic>
      <p:pic>
        <p:nvPicPr>
          <p:cNvPr id="9" name="Image 8" descr="collation post effort.JPG"/>
          <p:cNvPicPr>
            <a:picLocks noChangeAspect="1"/>
          </p:cNvPicPr>
          <p:nvPr/>
        </p:nvPicPr>
        <p:blipFill>
          <a:blip r:embed="rId4" cstate="print"/>
          <a:stretch>
            <a:fillRect/>
          </a:stretch>
        </p:blipFill>
        <p:spPr>
          <a:xfrm>
            <a:off x="198207" y="1576387"/>
            <a:ext cx="8578978" cy="4660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9"/>
          <p:cNvSpPr>
            <a:spLocks noChangeArrowheads="1"/>
          </p:cNvSpPr>
          <p:nvPr/>
        </p:nvSpPr>
        <p:spPr bwMode="auto">
          <a:xfrm>
            <a:off x="3563888" y="1988840"/>
            <a:ext cx="2447925" cy="43204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lstStyle/>
          <a:p>
            <a:pPr algn="ctr">
              <a:defRPr/>
            </a:pPr>
            <a:r>
              <a:rPr lang="fr-FR" sz="1600" b="1" dirty="0" smtClean="0">
                <a:solidFill>
                  <a:srgbClr val="0070C0"/>
                </a:solidFill>
                <a:effectLst>
                  <a:outerShdw blurRad="38100" dist="38100" dir="2700000" algn="tl">
                    <a:srgbClr val="000000"/>
                  </a:outerShdw>
                </a:effectLst>
                <a:latin typeface="Arial Black" pitchFamily="34" charset="0"/>
              </a:rPr>
              <a:t>2</a:t>
            </a:r>
            <a:r>
              <a:rPr lang="fr-FR" sz="1600" b="1" baseline="0" dirty="0" smtClean="0">
                <a:solidFill>
                  <a:srgbClr val="0070C0"/>
                </a:solidFill>
                <a:effectLst>
                  <a:outerShdw blurRad="38100" dist="38100" dir="2700000" algn="tl">
                    <a:srgbClr val="000000"/>
                  </a:outerShdw>
                </a:effectLst>
                <a:latin typeface="Arial Black" pitchFamily="34" charset="0"/>
              </a:rPr>
              <a:t>5 à 30% Lipides</a:t>
            </a:r>
            <a:endParaRPr lang="fr-FR" sz="1600" b="1" baseline="0" dirty="0">
              <a:solidFill>
                <a:srgbClr val="0070C0"/>
              </a:solidFill>
              <a:effectLst>
                <a:outerShdw blurRad="38100" dist="38100" dir="2700000" algn="tl">
                  <a:srgbClr val="000000"/>
                </a:outerShdw>
              </a:effectLst>
              <a:latin typeface="Arial Black" pitchFamily="34" charset="0"/>
            </a:endParaRPr>
          </a:p>
        </p:txBody>
      </p:sp>
      <p:sp>
        <p:nvSpPr>
          <p:cNvPr id="26" name="Arrondir un rectangle avec un coin diagonal 25"/>
          <p:cNvSpPr/>
          <p:nvPr/>
        </p:nvSpPr>
        <p:spPr>
          <a:xfrm>
            <a:off x="1259632" y="4653136"/>
            <a:ext cx="1440160" cy="64807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Comic Sans MS" pitchFamily="66" charset="0"/>
              </a:rPr>
              <a:t>Viandes, Poissons, Œufs</a:t>
            </a:r>
            <a:endParaRPr lang="fr-FR" sz="1600" dirty="0">
              <a:latin typeface="Comic Sans MS" pitchFamily="66" charset="0"/>
            </a:endParaRPr>
          </a:p>
        </p:txBody>
      </p:sp>
      <p:sp>
        <p:nvSpPr>
          <p:cNvPr id="28" name="Arrondir un rectangle avec un coin diagonal 27"/>
          <p:cNvSpPr/>
          <p:nvPr/>
        </p:nvSpPr>
        <p:spPr>
          <a:xfrm>
            <a:off x="2843808" y="4653136"/>
            <a:ext cx="2088232" cy="64807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Produits laitiers</a:t>
            </a:r>
            <a:endParaRPr lang="fr-FR" dirty="0">
              <a:latin typeface="Comic Sans MS" pitchFamily="66" charset="0"/>
            </a:endParaRPr>
          </a:p>
        </p:txBody>
      </p:sp>
      <p:sp>
        <p:nvSpPr>
          <p:cNvPr id="30" name="Arrondir un rectangle avec un coin diagonal 29"/>
          <p:cNvSpPr/>
          <p:nvPr/>
        </p:nvSpPr>
        <p:spPr>
          <a:xfrm>
            <a:off x="5076056" y="4581128"/>
            <a:ext cx="1224136"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Huiles</a:t>
            </a:r>
            <a:endParaRPr lang="fr-FR" dirty="0">
              <a:latin typeface="Comic Sans MS" pitchFamily="66" charset="0"/>
            </a:endParaRPr>
          </a:p>
        </p:txBody>
      </p:sp>
      <p:sp>
        <p:nvSpPr>
          <p:cNvPr id="31" name="Arrondir un rectangle avec un coin diagonal 30"/>
          <p:cNvSpPr/>
          <p:nvPr/>
        </p:nvSpPr>
        <p:spPr>
          <a:xfrm>
            <a:off x="7380312" y="4581128"/>
            <a:ext cx="1512168"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Margarines</a:t>
            </a:r>
            <a:endParaRPr lang="fr-FR" dirty="0">
              <a:latin typeface="Comic Sans MS" pitchFamily="66" charset="0"/>
            </a:endParaRPr>
          </a:p>
        </p:txBody>
      </p:sp>
      <p:sp>
        <p:nvSpPr>
          <p:cNvPr id="32" name="Arrondir un rectangle avec un coin diagonal 31"/>
          <p:cNvSpPr/>
          <p:nvPr/>
        </p:nvSpPr>
        <p:spPr>
          <a:xfrm>
            <a:off x="5940152" y="5373216"/>
            <a:ext cx="1728192" cy="64807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Comic Sans MS" pitchFamily="66" charset="0"/>
              </a:rPr>
              <a:t>Légumineuses</a:t>
            </a:r>
            <a:endParaRPr lang="fr-FR" dirty="0">
              <a:latin typeface="Comic Sans MS" pitchFamily="66" charset="0"/>
            </a:endParaRPr>
          </a:p>
        </p:txBody>
      </p:sp>
      <p:sp>
        <p:nvSpPr>
          <p:cNvPr id="33" name="Accolade fermante 32"/>
          <p:cNvSpPr/>
          <p:nvPr/>
        </p:nvSpPr>
        <p:spPr>
          <a:xfrm rot="16200000">
            <a:off x="2663788" y="3609020"/>
            <a:ext cx="288032" cy="1656184"/>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Accolade fermante 33"/>
          <p:cNvSpPr/>
          <p:nvPr/>
        </p:nvSpPr>
        <p:spPr>
          <a:xfrm rot="16200000">
            <a:off x="6732240" y="2780928"/>
            <a:ext cx="288032" cy="316835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Plus 38"/>
          <p:cNvSpPr/>
          <p:nvPr/>
        </p:nvSpPr>
        <p:spPr>
          <a:xfrm>
            <a:off x="4355976" y="3356992"/>
            <a:ext cx="432048"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1763688" y="3429000"/>
            <a:ext cx="208823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75000"/>
                  </a:schemeClr>
                </a:solidFill>
                <a:latin typeface="Comic Sans MS" pitchFamily="66" charset="0"/>
              </a:rPr>
              <a:t>Lipides Animales</a:t>
            </a:r>
            <a:endParaRPr lang="fr-FR" dirty="0">
              <a:solidFill>
                <a:schemeClr val="accent1">
                  <a:lumMod val="75000"/>
                </a:schemeClr>
              </a:solidFill>
              <a:latin typeface="Comic Sans MS" pitchFamily="66" charset="0"/>
            </a:endParaRPr>
          </a:p>
        </p:txBody>
      </p:sp>
      <p:sp>
        <p:nvSpPr>
          <p:cNvPr id="41" name="Ellipse 40"/>
          <p:cNvSpPr/>
          <p:nvPr/>
        </p:nvSpPr>
        <p:spPr>
          <a:xfrm>
            <a:off x="5580112" y="3429000"/>
            <a:ext cx="25202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75000"/>
                  </a:schemeClr>
                </a:solidFill>
                <a:latin typeface="Comic Sans MS" pitchFamily="66" charset="0"/>
              </a:rPr>
              <a:t>Lipides végétales</a:t>
            </a:r>
            <a:endParaRPr lang="fr-FR" dirty="0">
              <a:solidFill>
                <a:schemeClr val="accent1">
                  <a:lumMod val="75000"/>
                </a:schemeClr>
              </a:solidFill>
              <a:latin typeface="Comic Sans MS" pitchFamily="66" charset="0"/>
            </a:endParaRPr>
          </a:p>
        </p:txBody>
      </p:sp>
      <p:sp>
        <p:nvSpPr>
          <p:cNvPr id="24" name="Rectangle 23"/>
          <p:cNvSpPr/>
          <p:nvPr/>
        </p:nvSpPr>
        <p:spPr>
          <a:xfrm>
            <a:off x="1331640" y="5373216"/>
            <a:ext cx="2448272" cy="800219"/>
          </a:xfrm>
          <a:prstGeom prst="rect">
            <a:avLst/>
          </a:prstGeom>
          <a:noFill/>
        </p:spPr>
        <p:txBody>
          <a:bodyPr wrap="square" lIns="91440" tIns="45720" rIns="91440" bIns="45720">
            <a:spAutoFit/>
          </a:bodyPr>
          <a:lstStyle/>
          <a:p>
            <a:pPr algn="ctr"/>
            <a:r>
              <a:rPr lang="fr-FR" sz="2800" b="1" u="sng" cap="none" spc="0" dirty="0" smtClean="0">
                <a:ln w="10541" cmpd="sng">
                  <a:solidFill>
                    <a:schemeClr val="accent1">
                      <a:shade val="88000"/>
                      <a:satMod val="110000"/>
                    </a:schemeClr>
                  </a:solidFill>
                  <a:prstDash val="solid"/>
                </a:ln>
                <a:solidFill>
                  <a:srgbClr val="FFC000"/>
                </a:solidFill>
                <a:effectLst/>
              </a:rPr>
              <a:t>L </a:t>
            </a:r>
            <a:r>
              <a:rPr lang="fr-FR" b="1" u="sng" cap="none" spc="0" dirty="0" smtClean="0">
                <a:ln w="10541" cmpd="sng">
                  <a:solidFill>
                    <a:schemeClr val="accent1">
                      <a:shade val="88000"/>
                      <a:satMod val="110000"/>
                    </a:schemeClr>
                  </a:solidFill>
                  <a:prstDash val="solid"/>
                </a:ln>
                <a:solidFill>
                  <a:srgbClr val="FFC000"/>
                </a:solidFill>
                <a:effectLst/>
              </a:rPr>
              <a:t>végétal</a:t>
            </a:r>
            <a:r>
              <a:rPr lang="fr-FR" sz="2800" b="1" u="sng" cap="none" spc="0" dirty="0" smtClean="0">
                <a:ln w="10541" cmpd="sng">
                  <a:solidFill>
                    <a:schemeClr val="accent1">
                      <a:shade val="88000"/>
                      <a:satMod val="110000"/>
                    </a:schemeClr>
                  </a:solidFill>
                  <a:prstDash val="solid"/>
                </a:ln>
                <a:solidFill>
                  <a:srgbClr val="FFC000"/>
                </a:solidFill>
                <a:effectLst/>
              </a:rPr>
              <a:t> + L </a:t>
            </a:r>
            <a:r>
              <a:rPr lang="fr-FR" b="1" u="sng" cap="none" spc="0" dirty="0" smtClean="0">
                <a:ln w="10541" cmpd="sng">
                  <a:solidFill>
                    <a:schemeClr val="accent1">
                      <a:shade val="88000"/>
                      <a:satMod val="110000"/>
                    </a:schemeClr>
                  </a:solidFill>
                  <a:prstDash val="solid"/>
                </a:ln>
                <a:solidFill>
                  <a:srgbClr val="FFC000"/>
                </a:solidFill>
                <a:effectLst/>
              </a:rPr>
              <a:t>poisson </a:t>
            </a:r>
            <a:r>
              <a:rPr lang="fr-FR" b="1" cap="none" spc="0" dirty="0" smtClean="0">
                <a:ln w="10541" cmpd="sng">
                  <a:solidFill>
                    <a:schemeClr val="accent1">
                      <a:shade val="88000"/>
                      <a:satMod val="110000"/>
                    </a:schemeClr>
                  </a:solidFill>
                  <a:prstDash val="solid"/>
                </a:ln>
                <a:solidFill>
                  <a:srgbClr val="FFC000"/>
                </a:solidFill>
                <a:effectLst/>
              </a:rPr>
              <a:t> </a:t>
            </a:r>
          </a:p>
          <a:p>
            <a:pPr algn="ctr"/>
            <a:r>
              <a:rPr lang="fr-FR" b="1" cap="none" spc="0" dirty="0" smtClean="0">
                <a:ln w="10541" cmpd="sng">
                  <a:solidFill>
                    <a:schemeClr val="accent1">
                      <a:shade val="88000"/>
                      <a:satMod val="110000"/>
                    </a:schemeClr>
                  </a:solidFill>
                  <a:prstDash val="solid"/>
                </a:ln>
                <a:solidFill>
                  <a:srgbClr val="FFC000"/>
                </a:solidFill>
                <a:effectLst/>
              </a:rPr>
              <a:t>Total L</a:t>
            </a:r>
            <a:endParaRPr lang="fr-FR" sz="2800" b="1" cap="none" spc="0" dirty="0">
              <a:ln w="10541" cmpd="sng">
                <a:solidFill>
                  <a:schemeClr val="accent1">
                    <a:shade val="88000"/>
                    <a:satMod val="110000"/>
                  </a:schemeClr>
                </a:solidFill>
                <a:prstDash val="solid"/>
              </a:ln>
              <a:solidFill>
                <a:srgbClr val="FFC000"/>
              </a:solidFill>
              <a:effectLst/>
            </a:endParaRPr>
          </a:p>
        </p:txBody>
      </p:sp>
      <p:pic>
        <p:nvPicPr>
          <p:cNvPr id="20" name="Picture 37" descr="VPO"/>
          <p:cNvPicPr>
            <a:picLocks noChangeAspect="1" noChangeArrowheads="1"/>
          </p:cNvPicPr>
          <p:nvPr/>
        </p:nvPicPr>
        <p:blipFill>
          <a:blip r:embed="rId2" cstate="print">
            <a:clrChange>
              <a:clrFrom>
                <a:srgbClr val="F9F8F4"/>
              </a:clrFrom>
              <a:clrTo>
                <a:srgbClr val="F9F8F4">
                  <a:alpha val="0"/>
                </a:srgbClr>
              </a:clrTo>
            </a:clrChange>
          </a:blip>
          <a:srcRect/>
          <a:stretch>
            <a:fillRect/>
          </a:stretch>
        </p:blipFill>
        <p:spPr bwMode="auto">
          <a:xfrm>
            <a:off x="1187624" y="1916832"/>
            <a:ext cx="1728788" cy="1096963"/>
          </a:xfrm>
          <a:prstGeom prst="rect">
            <a:avLst/>
          </a:prstGeom>
          <a:noFill/>
          <a:ln w="9525">
            <a:noFill/>
            <a:miter lim="800000"/>
            <a:headEnd/>
            <a:tailEnd/>
          </a:ln>
        </p:spPr>
      </p:pic>
      <p:cxnSp>
        <p:nvCxnSpPr>
          <p:cNvPr id="27" name="Connecteur droit avec flèche 26"/>
          <p:cNvCxnSpPr/>
          <p:nvPr/>
        </p:nvCxnSpPr>
        <p:spPr>
          <a:xfrm>
            <a:off x="6876256" y="4293096"/>
            <a:ext cx="0" cy="10801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8" name="Picture 39" descr="imagesCAG28BVO"/>
          <p:cNvPicPr>
            <a:picLocks noChangeAspect="1" noChangeArrowheads="1"/>
          </p:cNvPicPr>
          <p:nvPr/>
        </p:nvPicPr>
        <p:blipFill>
          <a:blip r:embed="rId3" cstate="print">
            <a:clrChange>
              <a:clrFrom>
                <a:srgbClr val="FFFFFF"/>
              </a:clrFrom>
              <a:clrTo>
                <a:srgbClr val="FFFFFF">
                  <a:alpha val="0"/>
                </a:srgbClr>
              </a:clrTo>
            </a:clrChange>
          </a:blip>
          <a:srcRect l="21338" r="21338"/>
          <a:stretch>
            <a:fillRect/>
          </a:stretch>
        </p:blipFill>
        <p:spPr bwMode="auto">
          <a:xfrm>
            <a:off x="6372200" y="1628800"/>
            <a:ext cx="1224533" cy="1044058"/>
          </a:xfrm>
          <a:prstGeom prst="rect">
            <a:avLst/>
          </a:prstGeom>
          <a:noFill/>
          <a:ln w="9525">
            <a:noFill/>
            <a:miter lim="800000"/>
            <a:headEnd/>
            <a:tailEnd/>
          </a:ln>
        </p:spPr>
      </p:pic>
      <p:pic>
        <p:nvPicPr>
          <p:cNvPr id="19" name="Picture 44" descr="imagesCACIAL6R"/>
          <p:cNvPicPr>
            <a:picLocks noChangeAspect="1" noChangeArrowheads="1"/>
          </p:cNvPicPr>
          <p:nvPr/>
        </p:nvPicPr>
        <p:blipFill>
          <a:blip r:embed="rId4" cstate="print"/>
          <a:srcRect/>
          <a:stretch>
            <a:fillRect/>
          </a:stretch>
        </p:blipFill>
        <p:spPr bwMode="auto">
          <a:xfrm>
            <a:off x="2699792" y="2492896"/>
            <a:ext cx="1368425" cy="909638"/>
          </a:xfrm>
          <a:prstGeom prst="rect">
            <a:avLst/>
          </a:prstGeom>
          <a:noFill/>
          <a:ln w="9525">
            <a:noFill/>
            <a:miter lim="800000"/>
            <a:headEnd/>
            <a:tailEnd/>
          </a:ln>
        </p:spPr>
      </p:pic>
      <p:sp>
        <p:nvSpPr>
          <p:cNvPr id="22" name="Rectangle 21"/>
          <p:cNvSpPr/>
          <p:nvPr/>
        </p:nvSpPr>
        <p:spPr>
          <a:xfrm>
            <a:off x="2987824" y="5517232"/>
            <a:ext cx="2808312" cy="400110"/>
          </a:xfrm>
          <a:prstGeom prst="rect">
            <a:avLst/>
          </a:prstGeom>
          <a:noFill/>
        </p:spPr>
        <p:txBody>
          <a:bodyPr wrap="square" lIns="91440" tIns="45720" rIns="91440" bIns="45720">
            <a:spAutoFit/>
          </a:bodyPr>
          <a:lstStyle/>
          <a:p>
            <a:pPr algn="ctr"/>
            <a:r>
              <a:rPr lang="fr-FR" sz="2000" b="1" u="sng" dirty="0" smtClean="0">
                <a:ln w="10541" cmpd="sng">
                  <a:solidFill>
                    <a:schemeClr val="accent1">
                      <a:shade val="88000"/>
                      <a:satMod val="110000"/>
                    </a:schemeClr>
                  </a:solidFill>
                  <a:prstDash val="solid"/>
                </a:ln>
                <a:solidFill>
                  <a:srgbClr val="FFC000"/>
                </a:solidFill>
              </a:rPr>
              <a:t>&gt; 2/5ème </a:t>
            </a:r>
            <a:endParaRPr lang="fr-FR" sz="2000" b="1" u="sng" dirty="0">
              <a:ln w="10541" cmpd="sng">
                <a:solidFill>
                  <a:schemeClr val="accent1">
                    <a:shade val="88000"/>
                    <a:satMod val="110000"/>
                  </a:schemeClr>
                </a:solidFill>
                <a:prstDash val="solid"/>
              </a:ln>
              <a:solidFill>
                <a:srgbClr val="FFC000"/>
              </a:solidFill>
            </a:endParaRPr>
          </a:p>
        </p:txBody>
      </p:sp>
      <p:sp>
        <p:nvSpPr>
          <p:cNvPr id="21" name="ZoneTexte 20"/>
          <p:cNvSpPr txBox="1"/>
          <p:nvPr/>
        </p:nvSpPr>
        <p:spPr>
          <a:xfrm>
            <a:off x="827584" y="692696"/>
            <a:ext cx="7956376"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solidFill>
                  <a:srgbClr val="FFC000"/>
                </a:solidFill>
                <a:latin typeface="Comic Sans MS" pitchFamily="66" charset="0"/>
              </a:rPr>
              <a:t>Les lipides : aliments protecteurs et énergétiques  ! </a:t>
            </a:r>
            <a:endParaRPr lang="fr-FR" b="1" dirty="0">
              <a:solidFill>
                <a:srgbClr val="FFC000"/>
              </a:solidFill>
              <a:latin typeface="Comic Sans MS" pitchFamily="66" charset="0"/>
            </a:endParaRPr>
          </a:p>
        </p:txBody>
      </p:sp>
      <p:pic>
        <p:nvPicPr>
          <p:cNvPr id="6146" name="Picture 2" descr="https://encrypted-tbn0.gstatic.com/images?q=tbn:ANd9GcSGdz9V8OflEAS4yP79HCXneXC00pjmUFSZ0nLklBA-XZIysC7i"/>
          <p:cNvPicPr>
            <a:picLocks noChangeAspect="1" noChangeArrowheads="1"/>
          </p:cNvPicPr>
          <p:nvPr/>
        </p:nvPicPr>
        <p:blipFill>
          <a:blip r:embed="rId5" cstate="print"/>
          <a:srcRect/>
          <a:stretch>
            <a:fillRect/>
          </a:stretch>
        </p:blipFill>
        <p:spPr bwMode="auto">
          <a:xfrm>
            <a:off x="6948264" y="2780928"/>
            <a:ext cx="936104" cy="617828"/>
          </a:xfrm>
          <a:prstGeom prst="rect">
            <a:avLst/>
          </a:prstGeom>
          <a:noFill/>
        </p:spPr>
      </p:pic>
      <p:pic>
        <p:nvPicPr>
          <p:cNvPr id="6148" name="Picture 4" descr="https://encrypted-tbn3.gstatic.com/images?q=tbn:ANd9GcRrdFkn1M6je6sHyVN2Rg2u_Xynzc8BHOqpmo3-xwyvdUyO1c2E"/>
          <p:cNvPicPr>
            <a:picLocks noChangeAspect="1" noChangeArrowheads="1"/>
          </p:cNvPicPr>
          <p:nvPr/>
        </p:nvPicPr>
        <p:blipFill>
          <a:blip r:embed="rId6" cstate="print"/>
          <a:srcRect/>
          <a:stretch>
            <a:fillRect/>
          </a:stretch>
        </p:blipFill>
        <p:spPr bwMode="auto">
          <a:xfrm>
            <a:off x="7452320" y="2204864"/>
            <a:ext cx="1068908" cy="60393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223963" y="476250"/>
            <a:ext cx="7920037" cy="606425"/>
          </a:xfrm>
        </p:spPr>
        <p:txBody>
          <a:bodyPr>
            <a:normAutofit/>
          </a:bodyPr>
          <a:lstStyle/>
          <a:p>
            <a:r>
              <a:rPr lang="fr-FR" sz="2800" dirty="0" smtClean="0">
                <a:latin typeface="Comic Sans MS" pitchFamily="66" charset="0"/>
              </a:rPr>
              <a:t>La fréquence en fonction des nutriments</a:t>
            </a:r>
            <a:endParaRPr lang="fr-FR" sz="2800" dirty="0">
              <a:latin typeface="Comic Sans MS" pitchFamily="66" charset="0"/>
            </a:endParaRPr>
          </a:p>
        </p:txBody>
      </p:sp>
      <p:sp>
        <p:nvSpPr>
          <p:cNvPr id="6" name="Rectangle avec flèche vers le bas 5"/>
          <p:cNvSpPr/>
          <p:nvPr/>
        </p:nvSpPr>
        <p:spPr>
          <a:xfrm>
            <a:off x="3779912" y="3212976"/>
            <a:ext cx="2232248" cy="504056"/>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 name="ZoneTexte 6"/>
          <p:cNvSpPr txBox="1"/>
          <p:nvPr/>
        </p:nvSpPr>
        <p:spPr>
          <a:xfrm>
            <a:off x="2051720" y="3861048"/>
            <a:ext cx="5976664" cy="646331"/>
          </a:xfrm>
          <a:prstGeom prst="rect">
            <a:avLst/>
          </a:prstGeom>
          <a:noFill/>
        </p:spPr>
        <p:txBody>
          <a:bodyPr wrap="square" rtlCol="0">
            <a:spAutoFit/>
          </a:bodyPr>
          <a:lstStyle/>
          <a:p>
            <a:pPr>
              <a:buBlip>
                <a:blip r:embed="rId2"/>
              </a:buBlip>
            </a:pPr>
            <a:r>
              <a:rPr lang="fr-FR" dirty="0" smtClean="0">
                <a:latin typeface="Comic Sans MS" pitchFamily="66" charset="0"/>
              </a:rPr>
              <a:t>Vitamines  liposolubles et hydrosolubles</a:t>
            </a:r>
          </a:p>
          <a:p>
            <a:pPr>
              <a:buBlip>
                <a:blip r:embed="rId2"/>
              </a:buBlip>
            </a:pPr>
            <a:r>
              <a:rPr lang="fr-FR" dirty="0" smtClean="0">
                <a:latin typeface="Comic Sans MS" pitchFamily="66" charset="0"/>
              </a:rPr>
              <a:t>Lipides : acides gras essentiels</a:t>
            </a:r>
          </a:p>
        </p:txBody>
      </p:sp>
      <p:pic>
        <p:nvPicPr>
          <p:cNvPr id="9" name="Image 8" descr="reperes de consommation.jpg"/>
          <p:cNvPicPr>
            <a:picLocks noChangeAspect="1"/>
          </p:cNvPicPr>
          <p:nvPr/>
        </p:nvPicPr>
        <p:blipFill>
          <a:blip r:embed="rId3" cstate="print"/>
          <a:srcRect l="5543" t="47022" r="2576" b="42843"/>
          <a:stretch>
            <a:fillRect/>
          </a:stretch>
        </p:blipFill>
        <p:spPr>
          <a:xfrm rot="10800000">
            <a:off x="827584" y="1916832"/>
            <a:ext cx="7704856" cy="1152128"/>
          </a:xfrm>
          <a:prstGeom prst="rect">
            <a:avLst/>
          </a:prstGeom>
        </p:spPr>
      </p:pic>
      <p:pic>
        <p:nvPicPr>
          <p:cNvPr id="10" name="Image 9" descr="ANC Lipides CERIN.JPG"/>
          <p:cNvPicPr>
            <a:picLocks noChangeAspect="1"/>
          </p:cNvPicPr>
          <p:nvPr/>
        </p:nvPicPr>
        <p:blipFill>
          <a:blip r:embed="rId4" cstate="print"/>
          <a:stretch>
            <a:fillRect/>
          </a:stretch>
        </p:blipFill>
        <p:spPr>
          <a:xfrm>
            <a:off x="0" y="1124744"/>
            <a:ext cx="8953500" cy="4791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5"/>
          <p:cNvSpPr>
            <a:spLocks noGrp="1"/>
          </p:cNvSpPr>
          <p:nvPr>
            <p:ph type="sldNum" sz="quarter" idx="12"/>
          </p:nvPr>
        </p:nvSpPr>
        <p:spPr>
          <a:xfrm>
            <a:off x="6804248" y="6237312"/>
            <a:ext cx="2160240" cy="476250"/>
          </a:xfrm>
          <a:noFill/>
        </p:spPr>
        <p:txBody>
          <a:bodyPr/>
          <a:lstStyle/>
          <a:p>
            <a:fld id="{D39E2A80-96AF-4582-872B-34E8394B638B}" type="slidenum">
              <a:rPr lang="fr-FR" smtClean="0">
                <a:latin typeface="Arial" charset="0"/>
              </a:rPr>
              <a:pPr/>
              <a:t>36</a:t>
            </a:fld>
            <a:endParaRPr lang="fr-FR" dirty="0" smtClean="0">
              <a:latin typeface="Arial" charset="0"/>
            </a:endParaRPr>
          </a:p>
        </p:txBody>
      </p:sp>
      <p:sp>
        <p:nvSpPr>
          <p:cNvPr id="27655" name="Text Box 6"/>
          <p:cNvSpPr txBox="1">
            <a:spLocks noChangeArrowheads="1"/>
          </p:cNvSpPr>
          <p:nvPr/>
        </p:nvSpPr>
        <p:spPr bwMode="auto">
          <a:xfrm>
            <a:off x="228600" y="3140968"/>
            <a:ext cx="8915400" cy="1815882"/>
          </a:xfrm>
          <a:prstGeom prst="rect">
            <a:avLst/>
          </a:prstGeom>
          <a:noFill/>
          <a:ln w="12700">
            <a:noFill/>
            <a:miter lim="800000"/>
            <a:headEnd type="none" w="sm" len="sm"/>
            <a:tailEnd type="none" w="sm" len="sm"/>
          </a:ln>
        </p:spPr>
        <p:txBody>
          <a:bodyPr>
            <a:spAutoFit/>
          </a:bodyPr>
          <a:lstStyle/>
          <a:p>
            <a:pPr>
              <a:spcBef>
                <a:spcPct val="50000"/>
              </a:spcBef>
            </a:pPr>
            <a:r>
              <a:rPr lang="fr-FR" sz="2800" dirty="0" smtClean="0">
                <a:latin typeface="Comic Sans MS" pitchFamily="66" charset="0"/>
              </a:rPr>
              <a:t>1 à 1,2g </a:t>
            </a:r>
            <a:r>
              <a:rPr lang="fr-FR" sz="2800" dirty="0">
                <a:latin typeface="Comic Sans MS" pitchFamily="66" charset="0"/>
              </a:rPr>
              <a:t>par kilo de poids </a:t>
            </a:r>
            <a:r>
              <a:rPr lang="fr-FR" sz="2800" dirty="0" smtClean="0">
                <a:latin typeface="Comic Sans MS" pitchFamily="66" charset="0"/>
              </a:rPr>
              <a:t>:</a:t>
            </a:r>
            <a:endParaRPr lang="fr-FR" sz="2800" dirty="0">
              <a:latin typeface="Comic Sans MS" pitchFamily="66" charset="0"/>
            </a:endParaRPr>
          </a:p>
          <a:p>
            <a:pPr algn="ctr">
              <a:spcBef>
                <a:spcPct val="50000"/>
              </a:spcBef>
              <a:buFont typeface="Wingdings" pitchFamily="2" charset="2"/>
              <a:buChar char="Ø"/>
            </a:pPr>
            <a:r>
              <a:rPr lang="fr-FR" sz="2800" dirty="0" smtClean="0">
                <a:latin typeface="Comic Sans MS" pitchFamily="66" charset="0"/>
              </a:rPr>
              <a:t> soit </a:t>
            </a:r>
            <a:r>
              <a:rPr lang="fr-FR" sz="2800" dirty="0">
                <a:latin typeface="Comic Sans MS" pitchFamily="66" charset="0"/>
              </a:rPr>
              <a:t>60g de lipides pour une sportive de 50kg</a:t>
            </a:r>
          </a:p>
          <a:p>
            <a:pPr algn="ctr">
              <a:spcBef>
                <a:spcPct val="50000"/>
              </a:spcBef>
              <a:buFont typeface="Wingdings" pitchFamily="2" charset="2"/>
              <a:buChar char="Ø"/>
            </a:pPr>
            <a:r>
              <a:rPr lang="fr-FR" sz="2800" dirty="0" smtClean="0">
                <a:latin typeface="Comic Sans MS" pitchFamily="66" charset="0"/>
              </a:rPr>
              <a:t>   soit </a:t>
            </a:r>
            <a:r>
              <a:rPr lang="fr-FR" sz="2800" dirty="0">
                <a:latin typeface="Comic Sans MS" pitchFamily="66" charset="0"/>
              </a:rPr>
              <a:t>85g de lipides pour un sportif de 70 kg</a:t>
            </a:r>
          </a:p>
        </p:txBody>
      </p:sp>
      <p:pic>
        <p:nvPicPr>
          <p:cNvPr id="27656" name="Picture 7" descr="Mr"/>
          <p:cNvPicPr>
            <a:picLocks noChangeAspect="1" noChangeArrowheads="1"/>
          </p:cNvPicPr>
          <p:nvPr/>
        </p:nvPicPr>
        <p:blipFill>
          <a:blip r:embed="rId2" cstate="print"/>
          <a:srcRect/>
          <a:stretch>
            <a:fillRect/>
          </a:stretch>
        </p:blipFill>
        <p:spPr bwMode="auto">
          <a:xfrm rot="20301796">
            <a:off x="633933" y="526280"/>
            <a:ext cx="1423987" cy="1955800"/>
          </a:xfrm>
          <a:prstGeom prst="rect">
            <a:avLst/>
          </a:prstGeom>
          <a:noFill/>
          <a:ln w="25400">
            <a:noFill/>
            <a:miter lim="800000"/>
            <a:headEnd/>
            <a:tailEnd/>
          </a:ln>
        </p:spPr>
      </p:pic>
      <p:sp>
        <p:nvSpPr>
          <p:cNvPr id="10" name="ZoneTexte 9"/>
          <p:cNvSpPr txBox="1"/>
          <p:nvPr/>
        </p:nvSpPr>
        <p:spPr>
          <a:xfrm>
            <a:off x="3059832" y="332656"/>
            <a:ext cx="5760640" cy="369332"/>
          </a:xfrm>
          <a:prstGeom prst="rect">
            <a:avLst/>
          </a:prstGeom>
          <a:noFill/>
        </p:spPr>
        <p:txBody>
          <a:bodyPr wrap="square" rtlCol="0">
            <a:spAutoFit/>
          </a:bodyPr>
          <a:lstStyle/>
          <a:p>
            <a:pPr algn="ctr"/>
            <a:r>
              <a:rPr lang="fr-FR" dirty="0" smtClean="0">
                <a:latin typeface="Comic Sans MS" pitchFamily="66" charset="0"/>
              </a:rPr>
              <a:t>L’ apport d’acides gras essentiels est indispensable !</a:t>
            </a:r>
            <a:endParaRPr lang="fr-FR" dirty="0">
              <a:latin typeface="Comic Sans MS" pitchFamily="66" charset="0"/>
            </a:endParaRPr>
          </a:p>
        </p:txBody>
      </p:sp>
      <p:sp>
        <p:nvSpPr>
          <p:cNvPr id="12" name="Espace réservé du pied de page 4"/>
          <p:cNvSpPr txBox="1">
            <a:spLocks/>
          </p:cNvSpPr>
          <p:nvPr/>
        </p:nvSpPr>
        <p:spPr>
          <a:xfrm>
            <a:off x="2771800" y="6381328"/>
            <a:ext cx="5940152" cy="288925"/>
          </a:xfrm>
          <a:prstGeom prst="rect">
            <a:avLst/>
          </a:prstGeom>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effectLst/>
                <a:uLnTx/>
                <a:uFillTx/>
                <a:latin typeface="+mn-lt"/>
                <a:ea typeface="+mn-ea"/>
                <a:cs typeface="+mn-cs"/>
              </a:rPr>
              <a:t>Diététicienne spécialisée en Nutrition du Sportif,  Coach Sportif diplômée en Préparation Physique et Formatrice sur Brevets d'Etat d'Educateurs Sportifs</a:t>
            </a:r>
            <a:endParaRPr kumimoji="0" lang="fr-FR" sz="1200" b="0" i="0" u="none" strike="noStrike" kern="1200" cap="none" spc="0" normalizeH="0" baseline="0" noProof="0" dirty="0">
              <a:ln>
                <a:noFill/>
              </a:ln>
              <a:effectLst/>
              <a:uLnTx/>
              <a:uFillTx/>
              <a:latin typeface="+mn-lt"/>
              <a:ea typeface="+mn-ea"/>
              <a:cs typeface="+mn-cs"/>
            </a:endParaRPr>
          </a:p>
        </p:txBody>
      </p:sp>
      <p:pic>
        <p:nvPicPr>
          <p:cNvPr id="14" name="Image 13"/>
          <p:cNvPicPr/>
          <p:nvPr/>
        </p:nvPicPr>
        <p:blipFill>
          <a:blip r:embed="rId3" cstate="print"/>
          <a:srcRect/>
          <a:stretch>
            <a:fillRect/>
          </a:stretch>
        </p:blipFill>
        <p:spPr bwMode="auto">
          <a:xfrm>
            <a:off x="2771800" y="692696"/>
            <a:ext cx="5953472" cy="5427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5"/>
          <p:cNvSpPr>
            <a:spLocks noGrp="1"/>
          </p:cNvSpPr>
          <p:nvPr>
            <p:ph type="sldNum" sz="quarter" idx="12"/>
          </p:nvPr>
        </p:nvSpPr>
        <p:spPr>
          <a:xfrm>
            <a:off x="8604448" y="6237312"/>
            <a:ext cx="395064" cy="476250"/>
          </a:xfrm>
          <a:noFill/>
        </p:spPr>
        <p:txBody>
          <a:bodyPr/>
          <a:lstStyle/>
          <a:p>
            <a:fld id="{D7AD8E2F-4929-413F-B65E-B2CF7AAA1229}" type="slidenum">
              <a:rPr lang="fr-FR" smtClean="0">
                <a:latin typeface="Arial" charset="0"/>
              </a:rPr>
              <a:pPr/>
              <a:t>37</a:t>
            </a:fld>
            <a:endParaRPr lang="fr-FR" dirty="0" smtClean="0">
              <a:latin typeface="Arial" charset="0"/>
            </a:endParaRPr>
          </a:p>
        </p:txBody>
      </p:sp>
      <p:grpSp>
        <p:nvGrpSpPr>
          <p:cNvPr id="2" name="Group 5"/>
          <p:cNvGrpSpPr>
            <a:grpSpLocks/>
          </p:cNvGrpSpPr>
          <p:nvPr/>
        </p:nvGrpSpPr>
        <p:grpSpPr bwMode="auto">
          <a:xfrm>
            <a:off x="539552" y="2348880"/>
            <a:ext cx="8027987" cy="1284288"/>
            <a:chOff x="429" y="768"/>
            <a:chExt cx="5057" cy="809"/>
          </a:xfrm>
        </p:grpSpPr>
        <p:sp>
          <p:nvSpPr>
            <p:cNvPr id="28682" name="Text Box 6"/>
            <p:cNvSpPr txBox="1">
              <a:spLocks noChangeArrowheads="1"/>
            </p:cNvSpPr>
            <p:nvPr/>
          </p:nvSpPr>
          <p:spPr bwMode="auto">
            <a:xfrm>
              <a:off x="435" y="768"/>
              <a:ext cx="5051" cy="233"/>
            </a:xfrm>
            <a:prstGeom prst="rect">
              <a:avLst/>
            </a:prstGeom>
            <a:noFill/>
            <a:ln w="12700">
              <a:noFill/>
              <a:miter lim="800000"/>
              <a:headEnd type="none" w="sm" len="sm"/>
              <a:tailEnd type="none" w="sm" len="sm"/>
            </a:ln>
          </p:spPr>
          <p:txBody>
            <a:bodyPr>
              <a:spAutoFit/>
            </a:bodyPr>
            <a:lstStyle/>
            <a:p>
              <a:pPr algn="ctr">
                <a:spcBef>
                  <a:spcPct val="50000"/>
                </a:spcBef>
              </a:pPr>
              <a:r>
                <a:rPr lang="fr-FR" dirty="0">
                  <a:latin typeface="Comic Sans MS" pitchFamily="66" charset="0"/>
                </a:rPr>
                <a:t>PRODUITS LAITIERS </a:t>
              </a:r>
              <a:r>
                <a:rPr lang="fr-FR" b="1" dirty="0">
                  <a:solidFill>
                    <a:srgbClr val="000066"/>
                  </a:solidFill>
                  <a:latin typeface="Comic Sans MS" pitchFamily="66" charset="0"/>
                </a:rPr>
                <a:t>: </a:t>
              </a:r>
              <a:r>
                <a:rPr lang="fr-FR" dirty="0">
                  <a:latin typeface="Comic Sans MS" pitchFamily="66" charset="0"/>
                </a:rPr>
                <a:t>4 PORTIONS = 15g de L</a:t>
              </a:r>
            </a:p>
          </p:txBody>
        </p:sp>
        <p:sp>
          <p:nvSpPr>
            <p:cNvPr id="28683" name="Text Box 7"/>
            <p:cNvSpPr txBox="1">
              <a:spLocks noChangeArrowheads="1"/>
            </p:cNvSpPr>
            <p:nvPr/>
          </p:nvSpPr>
          <p:spPr bwMode="auto">
            <a:xfrm>
              <a:off x="429" y="1344"/>
              <a:ext cx="5034" cy="233"/>
            </a:xfrm>
            <a:prstGeom prst="rect">
              <a:avLst/>
            </a:prstGeom>
            <a:noFill/>
            <a:ln w="12700">
              <a:noFill/>
              <a:miter lim="800000"/>
              <a:headEnd type="none" w="sm" len="sm"/>
              <a:tailEnd type="none" w="sm" len="sm"/>
            </a:ln>
          </p:spPr>
          <p:txBody>
            <a:bodyPr>
              <a:spAutoFit/>
            </a:bodyPr>
            <a:lstStyle/>
            <a:p>
              <a:pPr algn="ctr">
                <a:spcBef>
                  <a:spcPct val="50000"/>
                </a:spcBef>
                <a:defRPr/>
              </a:pPr>
              <a:r>
                <a:rPr lang="fr-FR" dirty="0">
                  <a:latin typeface="Comic Sans MS" pitchFamily="66" charset="0"/>
                </a:rPr>
                <a:t>VIANDES OU EQUIVALENTS</a:t>
              </a:r>
              <a:r>
                <a:rPr lang="fr-FR" dirty="0">
                  <a:solidFill>
                    <a:srgbClr val="000066"/>
                  </a:solidFill>
                  <a:latin typeface="Comic Sans MS" pitchFamily="66" charset="0"/>
                </a:rPr>
                <a:t> : </a:t>
              </a:r>
              <a:r>
                <a:rPr lang="fr-FR" dirty="0">
                  <a:latin typeface="Comic Sans MS" pitchFamily="66" charset="0"/>
                </a:rPr>
                <a:t>300g = 25g de L</a:t>
              </a:r>
            </a:p>
          </p:txBody>
        </p:sp>
      </p:grpSp>
      <p:sp>
        <p:nvSpPr>
          <p:cNvPr id="28679" name="Text Box 8"/>
          <p:cNvSpPr txBox="1">
            <a:spLocks noChangeArrowheads="1"/>
          </p:cNvSpPr>
          <p:nvPr/>
        </p:nvSpPr>
        <p:spPr bwMode="auto">
          <a:xfrm>
            <a:off x="611560" y="4005064"/>
            <a:ext cx="7875588" cy="784830"/>
          </a:xfrm>
          <a:prstGeom prst="rect">
            <a:avLst/>
          </a:prstGeom>
          <a:noFill/>
          <a:ln w="12700">
            <a:noFill/>
            <a:miter lim="800000"/>
            <a:headEnd type="none" w="sm" len="sm"/>
            <a:tailEnd type="none" w="sm" len="sm"/>
          </a:ln>
        </p:spPr>
        <p:txBody>
          <a:bodyPr>
            <a:spAutoFit/>
          </a:bodyPr>
          <a:lstStyle/>
          <a:p>
            <a:pPr algn="ctr">
              <a:spcBef>
                <a:spcPct val="50000"/>
              </a:spcBef>
              <a:defRPr/>
            </a:pPr>
            <a:r>
              <a:rPr lang="fr-FR" dirty="0">
                <a:latin typeface="Comic Sans MS" pitchFamily="66" charset="0"/>
              </a:rPr>
              <a:t>MATIERES GRASSES D’ASSAISONNEMENT :</a:t>
            </a:r>
          </a:p>
          <a:p>
            <a:pPr algn="ctr">
              <a:spcBef>
                <a:spcPct val="50000"/>
              </a:spcBef>
              <a:defRPr/>
            </a:pPr>
            <a:r>
              <a:rPr lang="fr-FR" dirty="0" smtClean="0">
                <a:latin typeface="Comic Sans MS" pitchFamily="66" charset="0"/>
              </a:rPr>
              <a:t>Huile</a:t>
            </a:r>
            <a:r>
              <a:rPr lang="fr-FR" dirty="0">
                <a:latin typeface="Comic Sans MS" pitchFamily="66" charset="0"/>
              </a:rPr>
              <a:t>, beurre, </a:t>
            </a:r>
            <a:r>
              <a:rPr lang="fr-FR" dirty="0" smtClean="0">
                <a:latin typeface="Comic Sans MS" pitchFamily="66" charset="0"/>
              </a:rPr>
              <a:t>crème... </a:t>
            </a:r>
            <a:r>
              <a:rPr lang="fr-FR" dirty="0">
                <a:latin typeface="Comic Sans MS" pitchFamily="66" charset="0"/>
              </a:rPr>
              <a:t>= 45g de L</a:t>
            </a:r>
          </a:p>
        </p:txBody>
      </p:sp>
      <p:sp>
        <p:nvSpPr>
          <p:cNvPr id="28680" name="Text Box 9"/>
          <p:cNvSpPr txBox="1">
            <a:spLocks noChangeArrowheads="1"/>
          </p:cNvSpPr>
          <p:nvPr/>
        </p:nvSpPr>
        <p:spPr bwMode="auto">
          <a:xfrm>
            <a:off x="762000" y="5318125"/>
            <a:ext cx="7875588" cy="1219200"/>
          </a:xfrm>
          <a:prstGeom prst="rect">
            <a:avLst/>
          </a:prstGeom>
          <a:noFill/>
          <a:ln w="12700">
            <a:noFill/>
            <a:miter lim="800000"/>
            <a:headEnd type="none" w="sm" len="sm"/>
            <a:tailEnd type="none" w="sm" len="sm"/>
          </a:ln>
        </p:spPr>
        <p:txBody>
          <a:bodyPr>
            <a:spAutoFit/>
          </a:bodyPr>
          <a:lstStyle/>
          <a:p>
            <a:pPr algn="ctr">
              <a:spcBef>
                <a:spcPct val="50000"/>
              </a:spcBef>
            </a:pPr>
            <a:r>
              <a:rPr lang="fr-FR" sz="3200" b="1" dirty="0">
                <a:latin typeface="Comic Sans MS" pitchFamily="66" charset="0"/>
              </a:rPr>
              <a:t>TOTAL = </a:t>
            </a:r>
            <a:r>
              <a:rPr lang="fr-FR" sz="4400" b="1" dirty="0">
                <a:latin typeface="Comic Sans MS" pitchFamily="66" charset="0"/>
              </a:rPr>
              <a:t>85g</a:t>
            </a:r>
            <a:r>
              <a:rPr lang="fr-FR" sz="3200" b="1" dirty="0">
                <a:latin typeface="Comic Sans MS" pitchFamily="66" charset="0"/>
              </a:rPr>
              <a:t> de Lipides</a:t>
            </a:r>
          </a:p>
          <a:p>
            <a:pPr algn="ctr">
              <a:spcBef>
                <a:spcPct val="50000"/>
              </a:spcBef>
            </a:pPr>
            <a:r>
              <a:rPr lang="fr-FR" sz="2000" b="1" dirty="0"/>
              <a:t>(pour un sportif de 70kg)</a:t>
            </a:r>
          </a:p>
        </p:txBody>
      </p:sp>
      <p:sp>
        <p:nvSpPr>
          <p:cNvPr id="14" name="ZoneTexte 13"/>
          <p:cNvSpPr txBox="1"/>
          <p:nvPr/>
        </p:nvSpPr>
        <p:spPr>
          <a:xfrm>
            <a:off x="1691680" y="1412776"/>
            <a:ext cx="2520280" cy="523220"/>
          </a:xfrm>
          <a:prstGeom prst="rect">
            <a:avLst/>
          </a:prstGeom>
          <a:noFill/>
        </p:spPr>
        <p:txBody>
          <a:bodyPr wrap="square" rtlCol="0">
            <a:spAutoFit/>
          </a:bodyPr>
          <a:lstStyle/>
          <a:p>
            <a:r>
              <a:rPr lang="fr-FR" sz="2800" dirty="0" smtClean="0">
                <a:latin typeface="Comic Sans MS" pitchFamily="66" charset="0"/>
              </a:rPr>
              <a:t>Les lipides</a:t>
            </a:r>
            <a:endParaRPr lang="fr-FR" sz="2800" dirty="0">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223963" y="476250"/>
            <a:ext cx="7920037" cy="534988"/>
          </a:xfrm>
        </p:spPr>
        <p:txBody>
          <a:bodyPr>
            <a:normAutofit/>
          </a:bodyPr>
          <a:lstStyle/>
          <a:p>
            <a:r>
              <a:rPr lang="fr-FR" sz="2800" dirty="0" smtClean="0">
                <a:latin typeface="Comic Sans MS" pitchFamily="66" charset="0"/>
              </a:rPr>
              <a:t>La fréquence en fonction des nutriments</a:t>
            </a:r>
            <a:endParaRPr lang="fr-FR" sz="2800" dirty="0">
              <a:latin typeface="Comic Sans MS" pitchFamily="66" charset="0"/>
            </a:endParaRPr>
          </a:p>
        </p:txBody>
      </p:sp>
      <p:sp>
        <p:nvSpPr>
          <p:cNvPr id="6" name="Rectangle avec flèche vers le bas 5"/>
          <p:cNvSpPr/>
          <p:nvPr/>
        </p:nvSpPr>
        <p:spPr>
          <a:xfrm>
            <a:off x="3779912" y="3212976"/>
            <a:ext cx="2232248" cy="504056"/>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 name="ZoneTexte 6"/>
          <p:cNvSpPr txBox="1"/>
          <p:nvPr/>
        </p:nvSpPr>
        <p:spPr>
          <a:xfrm>
            <a:off x="2915816" y="4005064"/>
            <a:ext cx="4248472" cy="646331"/>
          </a:xfrm>
          <a:prstGeom prst="rect">
            <a:avLst/>
          </a:prstGeom>
          <a:noFill/>
        </p:spPr>
        <p:txBody>
          <a:bodyPr wrap="square" rtlCol="0">
            <a:spAutoFit/>
          </a:bodyPr>
          <a:lstStyle/>
          <a:p>
            <a:pPr>
              <a:buBlip>
                <a:blip r:embed="rId2"/>
              </a:buBlip>
            </a:pPr>
            <a:r>
              <a:rPr lang="fr-FR" dirty="0" smtClean="0">
                <a:latin typeface="Comic Sans MS" pitchFamily="66" charset="0"/>
              </a:rPr>
              <a:t>Selon l’eau :</a:t>
            </a:r>
          </a:p>
          <a:p>
            <a:pPr>
              <a:buBlip>
                <a:blip r:embed="rId2"/>
              </a:buBlip>
            </a:pPr>
            <a:r>
              <a:rPr lang="fr-FR" dirty="0" smtClean="0">
                <a:latin typeface="Comic Sans MS" pitchFamily="66" charset="0"/>
              </a:rPr>
              <a:t>Minéraux : calcium, magnésium, .....</a:t>
            </a:r>
          </a:p>
        </p:txBody>
      </p:sp>
      <p:pic>
        <p:nvPicPr>
          <p:cNvPr id="8" name="Image 7" descr="reperes de consommation.jpg"/>
          <p:cNvPicPr>
            <a:picLocks noChangeAspect="1"/>
          </p:cNvPicPr>
          <p:nvPr/>
        </p:nvPicPr>
        <p:blipFill>
          <a:blip r:embed="rId3" cstate="print"/>
          <a:srcRect l="4565" t="24197" r="1385" b="65027"/>
          <a:stretch>
            <a:fillRect/>
          </a:stretch>
        </p:blipFill>
        <p:spPr>
          <a:xfrm flipH="1" flipV="1">
            <a:off x="1115616" y="1988840"/>
            <a:ext cx="7416824" cy="1152128"/>
          </a:xfrm>
          <a:prstGeom prst="rect">
            <a:avLst/>
          </a:prstGeom>
        </p:spPr>
      </p:pic>
      <p:pic>
        <p:nvPicPr>
          <p:cNvPr id="11" name="Image 10" descr="debordEau.jpg"/>
          <p:cNvPicPr/>
          <p:nvPr/>
        </p:nvPicPr>
        <p:blipFill>
          <a:blip r:embed="rId4" cstate="print"/>
          <a:stretch>
            <a:fillRect/>
          </a:stretch>
        </p:blipFill>
        <p:spPr>
          <a:xfrm>
            <a:off x="1619672" y="3789040"/>
            <a:ext cx="1117099" cy="89840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275856" y="6407944"/>
            <a:ext cx="5400600"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3" name="Espace réservé du numéro de diapositive 2"/>
          <p:cNvSpPr>
            <a:spLocks noGrp="1"/>
          </p:cNvSpPr>
          <p:nvPr>
            <p:ph type="sldNum" sz="quarter" idx="12"/>
          </p:nvPr>
        </p:nvSpPr>
        <p:spPr/>
        <p:txBody>
          <a:bodyPr/>
          <a:lstStyle/>
          <a:p>
            <a:fld id="{6410D271-AA34-4518-9C82-30722861E524}" type="slidenum">
              <a:rPr lang="fr-FR" smtClean="0"/>
              <a:pPr/>
              <a:t>39</a:t>
            </a:fld>
            <a:endParaRPr lang="fr-FR"/>
          </a:p>
        </p:txBody>
      </p:sp>
      <p:sp>
        <p:nvSpPr>
          <p:cNvPr id="61442" name="Rectangle 2"/>
          <p:cNvSpPr>
            <a:spLocks noChangeArrowheads="1"/>
          </p:cNvSpPr>
          <p:nvPr/>
        </p:nvSpPr>
        <p:spPr bwMode="auto">
          <a:xfrm>
            <a:off x="0" y="2296616"/>
            <a:ext cx="9144000" cy="3662541"/>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Elle impacte directement la qualité de l’entraînement ! Elle abaisse les capacités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d’endurance aérobie et anaérobie,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force : - 10% pour </a:t>
            </a:r>
            <a:r>
              <a:rPr kumimoji="0" lang="fr-FR"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pour</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de déficit en eau,</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-douleurs musculaires, tendineuses, claquage,</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-sur les fonctions cognitives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sur HS1 SFN: Mars2011, Vol 46, Page S40 </a:t>
            </a:r>
            <a:endParaRPr kumimoji="0" lang="fr-FR" sz="1100" b="0" i="0" u="none" strike="noStrike" cap="none" normalizeH="0" baseline="0" dirty="0" smtClean="0">
              <a:ln>
                <a:noFill/>
              </a:ln>
              <a:solidFill>
                <a:srgbClr val="FF0000"/>
              </a:solidFill>
              <a:effectLst/>
              <a:latin typeface="Times New Roman" pitchFamily="18" charset="0"/>
              <a:cs typeface="Arial" pitchFamily="34" charset="0"/>
              <a:sym typeface="Wingdings" pitchFamily="2" charset="2"/>
            </a:endParaRPr>
          </a:p>
          <a:p>
            <a:pPr marR="0" lvl="0" indent="174625"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Patrick Ritz* décrit les relations entre fonctions cognitives et hydratation :</a:t>
            </a:r>
            <a:endParaRPr kumimoji="0" lang="fr-FR" sz="11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53975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des temps de réaction,</a:t>
            </a:r>
            <a:endParaRPr kumimoji="0" lang="fr-FR" sz="11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53975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du nombre d’erreurs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la maîtrise gestuelle)</a:t>
            </a:r>
            <a:endParaRPr kumimoji="0" lang="fr-FR" sz="11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53975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la sensation de fatigue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la motivation, de l’engagement...</a:t>
            </a:r>
            <a:endParaRPr kumimoji="0" lang="fr-FR" sz="11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53975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la mémoire à court terme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Lucidité) </a:t>
            </a:r>
            <a:endParaRPr kumimoji="0" lang="fr-FR" sz="8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endParaRPr>
          </a:p>
        </p:txBody>
      </p:sp>
      <p:sp>
        <p:nvSpPr>
          <p:cNvPr id="61441" name="AutoShape 1"/>
          <p:cNvSpPr>
            <a:spLocks noChangeShapeType="1"/>
          </p:cNvSpPr>
          <p:nvPr/>
        </p:nvSpPr>
        <p:spPr bwMode="auto">
          <a:xfrm>
            <a:off x="176213" y="527050"/>
            <a:ext cx="9525" cy="6191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443" name="Rectangle 3"/>
          <p:cNvSpPr>
            <a:spLocks noChangeArrowheads="1"/>
          </p:cNvSpPr>
          <p:nvPr/>
        </p:nvSpPr>
        <p:spPr bwMode="auto">
          <a:xfrm>
            <a:off x="251520" y="188640"/>
            <a:ext cx="874846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fr-FR"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Mais quelles sont les conséquences d’un défaut d’hydratation sur la santé, les performances sportives, voire intellectuelles ? Créé il y a tout juste un an, l’Institut Européen de l’Hydratation (EHI) voir lien figure :1 recherche justement des éléments de réponse à ces questions. Pour </a:t>
            </a:r>
            <a:r>
              <a:rPr kumimoji="0" lang="fr-FR"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Patrick Ritz</a:t>
            </a:r>
            <a:r>
              <a:rPr kumimoji="0" lang="fr-FR"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membre de son Conseil Scientifique, « l’objectif est de disposer d’une ressource de savoirs, et de la rendre disponible au plus grand nombre. »</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hydratation.JPG"/>
          <p:cNvPicPr>
            <a:picLocks noChangeAspect="1"/>
          </p:cNvPicPr>
          <p:nvPr/>
        </p:nvPicPr>
        <p:blipFill>
          <a:blip r:embed="rId2" cstate="print"/>
          <a:stretch>
            <a:fillRect/>
          </a:stretch>
        </p:blipFill>
        <p:spPr>
          <a:xfrm>
            <a:off x="95250" y="1124744"/>
            <a:ext cx="9048750" cy="4562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51520" y="6165304"/>
            <a:ext cx="8784976" cy="288925"/>
          </a:xfrm>
        </p:spPr>
        <p:txBody>
          <a:bodyPr/>
          <a:lstStyle/>
          <a:p>
            <a:pPr algn="ctr"/>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4</a:t>
            </a:fld>
            <a:endParaRPr lang="fr-FR"/>
          </a:p>
        </p:txBody>
      </p:sp>
      <p:sp>
        <p:nvSpPr>
          <p:cNvPr id="7" name="ZoneTexte 6"/>
          <p:cNvSpPr txBox="1"/>
          <p:nvPr/>
        </p:nvSpPr>
        <p:spPr>
          <a:xfrm>
            <a:off x="971600" y="1196752"/>
            <a:ext cx="7416824" cy="369332"/>
          </a:xfrm>
          <a:prstGeom prst="rect">
            <a:avLst/>
          </a:prstGeom>
          <a:noFill/>
        </p:spPr>
        <p:txBody>
          <a:bodyPr wrap="square" rtlCol="0">
            <a:spAutoFit/>
          </a:bodyPr>
          <a:lstStyle/>
          <a:p>
            <a:r>
              <a:rPr lang="fr-FR" dirty="0" smtClean="0">
                <a:solidFill>
                  <a:srgbClr val="0070C0"/>
                </a:solidFill>
                <a:latin typeface="Comic Sans MS" pitchFamily="66" charset="0"/>
              </a:rPr>
              <a:t>Qu’appelle-t-on équilibre alimentaire ? </a:t>
            </a:r>
            <a:endParaRPr lang="fr-FR" dirty="0">
              <a:solidFill>
                <a:srgbClr val="0070C0"/>
              </a:solidFill>
              <a:latin typeface="Comic Sans MS" pitchFamily="66" charset="0"/>
            </a:endParaRPr>
          </a:p>
        </p:txBody>
      </p:sp>
      <p:sp>
        <p:nvSpPr>
          <p:cNvPr id="8" name="ZoneTexte 7"/>
          <p:cNvSpPr txBox="1"/>
          <p:nvPr/>
        </p:nvSpPr>
        <p:spPr>
          <a:xfrm>
            <a:off x="755576" y="476672"/>
            <a:ext cx="5760640" cy="369332"/>
          </a:xfrm>
          <a:prstGeom prst="rect">
            <a:avLst/>
          </a:prstGeom>
          <a:noFill/>
        </p:spPr>
        <p:txBody>
          <a:bodyPr wrap="square" rtlCol="0">
            <a:spAutoFit/>
          </a:bodyPr>
          <a:lstStyle/>
          <a:p>
            <a:pPr algn="ctr"/>
            <a:r>
              <a:rPr lang="fr-FR" dirty="0" smtClean="0">
                <a:latin typeface="Comic Sans MS" pitchFamily="66" charset="0"/>
              </a:rPr>
              <a:t>L’équilibre alimentaire du sportif : quels besoins ? </a:t>
            </a:r>
            <a:endParaRPr lang="fr-FR" dirty="0">
              <a:latin typeface="Comic Sans MS" pitchFamily="66" charset="0"/>
            </a:endParaRPr>
          </a:p>
        </p:txBody>
      </p:sp>
      <p:graphicFrame>
        <p:nvGraphicFramePr>
          <p:cNvPr id="12" name="Group 37"/>
          <p:cNvGraphicFramePr>
            <a:graphicFrameLocks/>
          </p:cNvGraphicFramePr>
          <p:nvPr/>
        </p:nvGraphicFramePr>
        <p:xfrm>
          <a:off x="971600" y="4221088"/>
          <a:ext cx="7129463" cy="1584326"/>
        </p:xfrm>
        <a:graphic>
          <a:graphicData uri="http://schemas.openxmlformats.org/drawingml/2006/table">
            <a:tbl>
              <a:tblPr/>
              <a:tblGrid>
                <a:gridCol w="3529013"/>
                <a:gridCol w="3600450"/>
              </a:tblGrid>
              <a:tr h="4048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600" b="1" i="0" u="none" strike="noStrike" cap="none" normalizeH="0" baseline="0" dirty="0" smtClean="0">
                          <a:ln>
                            <a:noFill/>
                          </a:ln>
                          <a:solidFill>
                            <a:srgbClr val="196319"/>
                          </a:solidFill>
                          <a:effectLst>
                            <a:outerShdw blurRad="38100" dist="38100" dir="2700000" algn="tl">
                              <a:srgbClr val="C0C0C0"/>
                            </a:outerShdw>
                          </a:effectLst>
                          <a:latin typeface="Arial" charset="0"/>
                          <a:ea typeface="Adobe Song Std L" pitchFamily="18" charset="-128"/>
                          <a:cs typeface="Arial" charset="0"/>
                        </a:rPr>
                        <a:t>Menu équilibré journalier pour un sédentaire</a:t>
                      </a:r>
                    </a:p>
                  </a:txBody>
                  <a:tcPr marL="0" marR="0" marT="0" marB="0" anchor="ct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lang="fr-FR"/>
                    </a:p>
                  </a:txBody>
                  <a:tcPr/>
                </a:tc>
              </a:tr>
              <a:tr h="403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600" b="0" i="0" u="none" strike="noStrike" cap="none" normalizeH="0" baseline="0" dirty="0" smtClean="0">
                          <a:ln>
                            <a:noFill/>
                          </a:ln>
                          <a:solidFill>
                            <a:srgbClr val="196319"/>
                          </a:solidFill>
                          <a:effectLst/>
                          <a:latin typeface="Arial Black" pitchFamily="34" charset="0"/>
                          <a:ea typeface="Adobe Song Std L" pitchFamily="18" charset="-128"/>
                          <a:cs typeface="Arial" charset="0"/>
                        </a:rPr>
                        <a:t>Femme</a:t>
                      </a:r>
                    </a:p>
                  </a:txBody>
                  <a:tcPr marL="0" marR="0" marT="0" marB="0" anchor="ctr" horzOverflow="overflow">
                    <a:lnL w="381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600" b="0" i="0" u="none" strike="noStrike" cap="none" normalizeH="0" baseline="0" dirty="0" smtClean="0">
                          <a:ln>
                            <a:noFill/>
                          </a:ln>
                          <a:solidFill>
                            <a:srgbClr val="196319"/>
                          </a:solidFill>
                          <a:effectLst/>
                          <a:latin typeface="Arial Black" pitchFamily="34" charset="0"/>
                          <a:ea typeface="Adobe Song Std L" pitchFamily="18" charset="-128"/>
                          <a:cs typeface="Arial" charset="0"/>
                        </a:rPr>
                        <a:t>Homme</a:t>
                      </a:r>
                    </a:p>
                  </a:txBody>
                  <a:tcPr marL="0" marR="0" marT="0" marB="0" anchor="ctr" horzOverflow="overflow">
                    <a:lnL w="28575"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776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196319"/>
                          </a:solidFill>
                          <a:effectLst/>
                          <a:latin typeface="Arial" charset="0"/>
                          <a:ea typeface="Adobe Song Std L" pitchFamily="18" charset="-128"/>
                          <a:cs typeface="Arial" charset="0"/>
                        </a:rPr>
                        <a:t>2 000 Kcalories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196319"/>
                          </a:solidFill>
                          <a:effectLst/>
                          <a:latin typeface="Arial" charset="0"/>
                          <a:ea typeface="Adobe Song Std L" pitchFamily="18" charset="-128"/>
                          <a:cs typeface="Arial" charset="0"/>
                        </a:rPr>
                        <a:t>par jour</a:t>
                      </a:r>
                    </a:p>
                  </a:txBody>
                  <a:tcPr marL="0" marR="0" marT="0" marB="0" anchor="ctr" horzOverflow="overflow">
                    <a:lnL w="381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196319"/>
                          </a:solidFill>
                          <a:effectLst/>
                          <a:latin typeface="Arial" charset="0"/>
                          <a:ea typeface="Adobe Song Std L" pitchFamily="18" charset="-128"/>
                          <a:cs typeface="Arial" charset="0"/>
                        </a:rPr>
                        <a:t>2 500 Kcalories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196319"/>
                          </a:solidFill>
                          <a:effectLst/>
                          <a:latin typeface="Arial" charset="0"/>
                          <a:ea typeface="Adobe Song Std L" pitchFamily="18" charset="-128"/>
                          <a:cs typeface="Arial" charset="0"/>
                        </a:rPr>
                        <a:t>par jour</a:t>
                      </a:r>
                    </a:p>
                  </a:txBody>
                  <a:tcPr marL="0" marR="0" marT="0" marB="0" anchor="ctr" horzOverflow="overflow">
                    <a:lnL w="28575"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rgbClr val="CCFFFF"/>
                    </a:solidFill>
                  </a:tcPr>
                </a:tc>
              </a:tr>
            </a:tbl>
          </a:graphicData>
        </a:graphic>
      </p:graphicFrame>
      <p:pic>
        <p:nvPicPr>
          <p:cNvPr id="13" name="Picture 102" descr="balance_roberval"/>
          <p:cNvPicPr>
            <a:picLocks noChangeAspect="1" noChangeArrowheads="1"/>
          </p:cNvPicPr>
          <p:nvPr/>
        </p:nvPicPr>
        <p:blipFill>
          <a:blip r:embed="rId2" cstate="print"/>
          <a:srcRect/>
          <a:stretch>
            <a:fillRect/>
          </a:stretch>
        </p:blipFill>
        <p:spPr bwMode="auto">
          <a:xfrm>
            <a:off x="6588224" y="2780928"/>
            <a:ext cx="1856915" cy="833832"/>
          </a:xfrm>
          <a:prstGeom prst="rect">
            <a:avLst/>
          </a:prstGeom>
          <a:noFill/>
          <a:ln w="9525">
            <a:noFill/>
            <a:miter lim="800000"/>
            <a:headEnd/>
            <a:tailEnd/>
          </a:ln>
        </p:spPr>
      </p:pic>
      <p:sp>
        <p:nvSpPr>
          <p:cNvPr id="14" name="ZoneTexte 13"/>
          <p:cNvSpPr txBox="1"/>
          <p:nvPr/>
        </p:nvSpPr>
        <p:spPr>
          <a:xfrm>
            <a:off x="1043608" y="2636912"/>
            <a:ext cx="5184576" cy="646331"/>
          </a:xfrm>
          <a:prstGeom prst="rect">
            <a:avLst/>
          </a:prstGeom>
          <a:noFill/>
        </p:spPr>
        <p:txBody>
          <a:bodyPr wrap="square" rtlCol="0">
            <a:spAutoFit/>
          </a:bodyPr>
          <a:lstStyle/>
          <a:p>
            <a:r>
              <a:rPr lang="fr-FR" dirty="0" smtClean="0">
                <a:latin typeface="Comic Sans MS" pitchFamily="66" charset="0"/>
              </a:rPr>
              <a:t>Poids de forme du sportif  = stabilité associé à des performances optimales</a:t>
            </a:r>
            <a:endParaRPr lang="fr-FR" dirty="0">
              <a:latin typeface="Comic Sans MS" pitchFamily="66" charset="0"/>
            </a:endParaRPr>
          </a:p>
        </p:txBody>
      </p:sp>
      <p:sp>
        <p:nvSpPr>
          <p:cNvPr id="15" name="ZoneTexte 14"/>
          <p:cNvSpPr txBox="1"/>
          <p:nvPr/>
        </p:nvSpPr>
        <p:spPr>
          <a:xfrm>
            <a:off x="971600" y="1844824"/>
            <a:ext cx="7848872" cy="646331"/>
          </a:xfrm>
          <a:prstGeom prst="rect">
            <a:avLst/>
          </a:prstGeom>
          <a:noFill/>
        </p:spPr>
        <p:txBody>
          <a:bodyPr wrap="square" rtlCol="0">
            <a:spAutoFit/>
          </a:bodyPr>
          <a:lstStyle/>
          <a:p>
            <a:r>
              <a:rPr lang="fr-FR" dirty="0" smtClean="0">
                <a:latin typeface="Comic Sans MS" pitchFamily="66" charset="0"/>
              </a:rPr>
              <a:t>Apport quantitatif et qualitatif de tous les nutriments nécessaires au bon fonctionnement de notre organisme</a:t>
            </a:r>
            <a:endParaRPr lang="fr-FR"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987824" y="6381328"/>
            <a:ext cx="5760640" cy="288925"/>
          </a:xfrm>
        </p:spPr>
        <p:txBody>
          <a:bodyPr/>
          <a:lstStyle/>
          <a:p>
            <a:pPr algn="ctr"/>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40</a:t>
            </a:fld>
            <a:endParaRPr lang="fr-FR"/>
          </a:p>
        </p:txBody>
      </p:sp>
      <p:sp>
        <p:nvSpPr>
          <p:cNvPr id="2" name="Titre 1"/>
          <p:cNvSpPr>
            <a:spLocks noGrp="1"/>
          </p:cNvSpPr>
          <p:nvPr>
            <p:ph type="title"/>
          </p:nvPr>
        </p:nvSpPr>
        <p:spPr>
          <a:xfrm>
            <a:off x="-540568" y="188640"/>
            <a:ext cx="8229600" cy="1143000"/>
          </a:xfrm>
        </p:spPr>
        <p:txBody>
          <a:bodyPr>
            <a:normAutofit fontScale="90000"/>
          </a:bodyPr>
          <a:lstStyle/>
          <a:p>
            <a:pPr marL="2155825" algn="ctr"/>
            <a:r>
              <a:rPr lang="fr-FR" dirty="0" smtClean="0">
                <a:solidFill>
                  <a:schemeClr val="accent6"/>
                </a:solidFill>
              </a:rPr>
              <a:t>SPORT ET ALIMENTATION</a:t>
            </a:r>
            <a:endParaRPr lang="fr-FR" dirty="0">
              <a:solidFill>
                <a:schemeClr val="accent6"/>
              </a:solidFill>
            </a:endParaRPr>
          </a:p>
        </p:txBody>
      </p:sp>
      <p:sp>
        <p:nvSpPr>
          <p:cNvPr id="10" name="ZoneTexte 9"/>
          <p:cNvSpPr txBox="1"/>
          <p:nvPr/>
        </p:nvSpPr>
        <p:spPr>
          <a:xfrm>
            <a:off x="539552" y="1484784"/>
            <a:ext cx="4104456" cy="646331"/>
          </a:xfrm>
          <a:prstGeom prst="rect">
            <a:avLst/>
          </a:prstGeom>
          <a:noFill/>
        </p:spPr>
        <p:txBody>
          <a:bodyPr wrap="square" rtlCol="0">
            <a:spAutoFit/>
          </a:bodyPr>
          <a:lstStyle/>
          <a:p>
            <a:r>
              <a:rPr lang="fr-FR" dirty="0" smtClean="0">
                <a:latin typeface="Comic Sans MS" pitchFamily="66" charset="0"/>
              </a:rPr>
              <a:t>Préparation à la Compétition : </a:t>
            </a:r>
          </a:p>
          <a:p>
            <a:r>
              <a:rPr lang="fr-FR" dirty="0" smtClean="0">
                <a:latin typeface="Comic Sans MS" pitchFamily="66" charset="0"/>
              </a:rPr>
              <a:t>que prendre ?, pourquoi ?, quand ? </a:t>
            </a:r>
            <a:endParaRPr lang="fr-FR" dirty="0">
              <a:latin typeface="Comic Sans MS" pitchFamily="66" charset="0"/>
            </a:endParaRPr>
          </a:p>
        </p:txBody>
      </p:sp>
      <p:pic>
        <p:nvPicPr>
          <p:cNvPr id="12" name="Image 11" descr="muscul_coeur.jpg"/>
          <p:cNvPicPr>
            <a:picLocks noChangeAspect="1"/>
          </p:cNvPicPr>
          <p:nvPr/>
        </p:nvPicPr>
        <p:blipFill>
          <a:blip r:embed="rId2" cstate="print"/>
          <a:stretch>
            <a:fillRect/>
          </a:stretch>
        </p:blipFill>
        <p:spPr>
          <a:xfrm>
            <a:off x="7452320" y="836712"/>
            <a:ext cx="1095375" cy="1343025"/>
          </a:xfrm>
          <a:prstGeom prst="rect">
            <a:avLst/>
          </a:prstGeom>
        </p:spPr>
      </p:pic>
      <p:sp>
        <p:nvSpPr>
          <p:cNvPr id="13" name="ZoneTexte 12"/>
          <p:cNvSpPr txBox="1"/>
          <p:nvPr/>
        </p:nvSpPr>
        <p:spPr>
          <a:xfrm>
            <a:off x="611560" y="2204864"/>
            <a:ext cx="8136904" cy="3539430"/>
          </a:xfrm>
          <a:prstGeom prst="rect">
            <a:avLst/>
          </a:prstGeom>
          <a:noFill/>
        </p:spPr>
        <p:txBody>
          <a:bodyPr wrap="square" rtlCol="0">
            <a:spAutoFit/>
          </a:bodyPr>
          <a:lstStyle/>
          <a:p>
            <a:r>
              <a:rPr lang="fr-FR" sz="1600" b="1" dirty="0" smtClean="0">
                <a:latin typeface="Comic Sans MS" pitchFamily="66" charset="0"/>
              </a:rPr>
              <a:t>Entrainement</a:t>
            </a:r>
            <a:r>
              <a:rPr lang="fr-FR" sz="1600" dirty="0" smtClean="0">
                <a:latin typeface="Comic Sans MS" pitchFamily="66" charset="0"/>
              </a:rPr>
              <a:t> </a:t>
            </a:r>
            <a:r>
              <a:rPr lang="fr-FR" sz="1600" dirty="0" smtClean="0">
                <a:latin typeface="Comic Sans MS" pitchFamily="66" charset="0"/>
                <a:sym typeface="Wingdings"/>
              </a:rPr>
              <a:t> Alimentation équilibrée pour ne manquer de rien et bien récupérer</a:t>
            </a:r>
          </a:p>
          <a:p>
            <a:endParaRPr lang="fr-FR" sz="1600" dirty="0" smtClean="0">
              <a:latin typeface="Comic Sans MS" pitchFamily="66" charset="0"/>
              <a:sym typeface="Wingdings"/>
            </a:endParaRPr>
          </a:p>
          <a:p>
            <a:pPr algn="ctr"/>
            <a:r>
              <a:rPr lang="fr-FR" sz="1600" b="1" dirty="0" smtClean="0">
                <a:solidFill>
                  <a:schemeClr val="accent6">
                    <a:lumMod val="75000"/>
                  </a:schemeClr>
                </a:solidFill>
                <a:latin typeface="Comic Sans MS" pitchFamily="66" charset="0"/>
                <a:sym typeface="Wingdings"/>
              </a:rPr>
              <a:t>COMPETITION :</a:t>
            </a:r>
          </a:p>
          <a:p>
            <a:endParaRPr lang="fr-FR" sz="1600" b="1" dirty="0" smtClean="0">
              <a:solidFill>
                <a:schemeClr val="accent6">
                  <a:lumMod val="75000"/>
                </a:schemeClr>
              </a:solidFill>
              <a:latin typeface="Comic Sans MS" pitchFamily="66" charset="0"/>
              <a:sym typeface="Wingdings"/>
            </a:endParaRPr>
          </a:p>
          <a:p>
            <a:r>
              <a:rPr lang="fr-FR" sz="1600" b="1" dirty="0" smtClean="0">
                <a:latin typeface="Comic Sans MS" pitchFamily="66" charset="0"/>
                <a:sym typeface="Wingdings"/>
              </a:rPr>
              <a:t>Durant la semaine la précédant </a:t>
            </a:r>
            <a:r>
              <a:rPr lang="fr-FR" sz="1600" dirty="0" smtClean="0">
                <a:latin typeface="Comic Sans MS" pitchFamily="66" charset="0"/>
                <a:sym typeface="Wingdings"/>
              </a:rPr>
              <a:t> Plus de sucres lents, plus d’eau...</a:t>
            </a:r>
          </a:p>
          <a:p>
            <a:endParaRPr lang="fr-FR" sz="1600" dirty="0" smtClean="0">
              <a:latin typeface="Comic Sans MS" pitchFamily="66" charset="0"/>
              <a:sym typeface="Wingdings"/>
            </a:endParaRPr>
          </a:p>
          <a:p>
            <a:r>
              <a:rPr lang="fr-FR" sz="1600" b="1" dirty="0" smtClean="0">
                <a:latin typeface="Comic Sans MS" pitchFamily="66" charset="0"/>
                <a:sym typeface="Wingdings"/>
              </a:rPr>
              <a:t>Le dernier repas 3 heures avant </a:t>
            </a:r>
            <a:r>
              <a:rPr lang="fr-FR" sz="1600" dirty="0" smtClean="0">
                <a:latin typeface="Comic Sans MS" pitchFamily="66" charset="0"/>
                <a:sym typeface="Wingdings"/>
              </a:rPr>
              <a:t> Repas digeste : peu de graisse, peu de fibres...</a:t>
            </a:r>
          </a:p>
          <a:p>
            <a:endParaRPr lang="fr-FR" sz="1600" dirty="0" smtClean="0">
              <a:latin typeface="Comic Sans MS" pitchFamily="66" charset="0"/>
              <a:sym typeface="Wingdings"/>
            </a:endParaRPr>
          </a:p>
          <a:p>
            <a:r>
              <a:rPr lang="fr-FR" sz="1600" b="1" dirty="0" smtClean="0">
                <a:latin typeface="Comic Sans MS" pitchFamily="66" charset="0"/>
                <a:sym typeface="Wingdings"/>
              </a:rPr>
              <a:t>Ration d’attente </a:t>
            </a:r>
            <a:r>
              <a:rPr lang="fr-FR" sz="1600" dirty="0" smtClean="0">
                <a:latin typeface="Comic Sans MS" pitchFamily="66" charset="0"/>
                <a:sym typeface="Wingdings"/>
              </a:rPr>
              <a:t> Boisson (éventuellement sucrée au fructose si stress) et sucres lents...</a:t>
            </a:r>
          </a:p>
          <a:p>
            <a:endParaRPr lang="fr-FR" sz="1600" dirty="0" smtClean="0">
              <a:latin typeface="Comic Sans MS" pitchFamily="66" charset="0"/>
              <a:sym typeface="Wingdings"/>
            </a:endParaRPr>
          </a:p>
          <a:p>
            <a:r>
              <a:rPr lang="fr-FR" sz="1600" b="1" dirty="0" smtClean="0">
                <a:latin typeface="Comic Sans MS" pitchFamily="66" charset="0"/>
                <a:sym typeface="Wingdings"/>
              </a:rPr>
              <a:t>Compétition</a:t>
            </a:r>
            <a:r>
              <a:rPr lang="fr-FR" sz="1600" dirty="0" smtClean="0">
                <a:latin typeface="Comic Sans MS" pitchFamily="66" charset="0"/>
                <a:sym typeface="Wingdings"/>
              </a:rPr>
              <a:t>  boisson sucrée selon durée et conditions, sucres rapides....</a:t>
            </a:r>
          </a:p>
          <a:p>
            <a:endParaRPr lang="fr-FR" sz="1600" dirty="0" smtClean="0">
              <a:latin typeface="Comic Sans MS" pitchFamily="66" charset="0"/>
              <a:sym typeface="Wingdings"/>
            </a:endParaRPr>
          </a:p>
          <a:p>
            <a:r>
              <a:rPr lang="fr-FR" sz="1600" b="1" dirty="0" smtClean="0">
                <a:latin typeface="Comic Sans MS" pitchFamily="66" charset="0"/>
                <a:sym typeface="Wingdings"/>
              </a:rPr>
              <a:t>Récupération</a:t>
            </a:r>
            <a:r>
              <a:rPr lang="fr-FR" sz="1600" dirty="0" smtClean="0">
                <a:latin typeface="Comic Sans MS" pitchFamily="66" charset="0"/>
                <a:sym typeface="Wingdings"/>
              </a:rPr>
              <a:t>  Boisson salée et sucrée, fruits, légumes, un peu de protéines...</a:t>
            </a:r>
            <a:endParaRPr lang="fr-FR" sz="16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Alimentation du Sportif :</a:t>
            </a:r>
            <a:endParaRPr lang="fr-FR" dirty="0"/>
          </a:p>
        </p:txBody>
      </p:sp>
      <p:sp>
        <p:nvSpPr>
          <p:cNvPr id="5" name="Sous-titre 4"/>
          <p:cNvSpPr>
            <a:spLocks noGrp="1"/>
          </p:cNvSpPr>
          <p:nvPr>
            <p:ph type="subTitle" idx="1"/>
          </p:nvPr>
        </p:nvSpPr>
        <p:spPr/>
        <p:txBody>
          <a:bodyPr/>
          <a:lstStyle/>
          <a:p>
            <a:r>
              <a:rPr lang="fr-FR" dirty="0" smtClean="0"/>
              <a:t>Place des compléments alimentaires</a:t>
            </a:r>
            <a:endParaRPr lang="fr-FR" dirty="0"/>
          </a:p>
        </p:txBody>
      </p:sp>
      <p:sp>
        <p:nvSpPr>
          <p:cNvPr id="2" name="Espace réservé du pied de page 1"/>
          <p:cNvSpPr>
            <a:spLocks noGrp="1"/>
          </p:cNvSpPr>
          <p:nvPr>
            <p:ph type="ftr" sz="quarter" idx="11"/>
          </p:nvPr>
        </p:nvSpPr>
        <p:spPr/>
        <p:txBody>
          <a:bodyPr/>
          <a:lstStyle/>
          <a:p>
            <a:r>
              <a:rPr lang="fr-FR" smtClean="0"/>
              <a:t>Diététicienne spécialisée en Nutrition du Sportif,  Coach Sportif diplômée en Préparation Physique et Formatrice sur Brevets d'Etat d'Educateurs Sportifs</a:t>
            </a:r>
            <a:endParaRPr lang="fr-FR"/>
          </a:p>
        </p:txBody>
      </p:sp>
      <p:sp>
        <p:nvSpPr>
          <p:cNvPr id="3" name="Espace réservé du numéro de diapositive 2"/>
          <p:cNvSpPr>
            <a:spLocks noGrp="1"/>
          </p:cNvSpPr>
          <p:nvPr>
            <p:ph type="sldNum" sz="quarter" idx="12"/>
          </p:nvPr>
        </p:nvSpPr>
        <p:spPr/>
        <p:txBody>
          <a:bodyPr/>
          <a:lstStyle/>
          <a:p>
            <a:fld id="{6410D271-AA34-4518-9C82-30722861E524}" type="slidenum">
              <a:rPr lang="fr-FR" smtClean="0"/>
              <a:pPr/>
              <a:t>41</a:t>
            </a:fld>
            <a:endParaRPr lang="fr-FR"/>
          </a:p>
        </p:txBody>
      </p:sp>
      <p:pic>
        <p:nvPicPr>
          <p:cNvPr id="8" name="Image 7" descr="logo-snfs-carre-2-103368_74x74.jpg"/>
          <p:cNvPicPr>
            <a:picLocks noChangeAspect="1"/>
          </p:cNvPicPr>
          <p:nvPr/>
        </p:nvPicPr>
        <p:blipFill>
          <a:blip r:embed="rId2" cstate="print"/>
          <a:stretch>
            <a:fillRect/>
          </a:stretch>
        </p:blipFill>
        <p:spPr>
          <a:xfrm>
            <a:off x="1115616" y="4293096"/>
            <a:ext cx="704850" cy="704850"/>
          </a:xfrm>
          <a:prstGeom prst="rect">
            <a:avLst/>
          </a:prstGeom>
        </p:spPr>
      </p:pic>
      <p:pic>
        <p:nvPicPr>
          <p:cNvPr id="9" name="Image 8" descr="logo_ANSES.jpg"/>
          <p:cNvPicPr>
            <a:picLocks noChangeAspect="1"/>
          </p:cNvPicPr>
          <p:nvPr/>
        </p:nvPicPr>
        <p:blipFill>
          <a:blip r:embed="rId3" cstate="print"/>
          <a:stretch>
            <a:fillRect/>
          </a:stretch>
        </p:blipFill>
        <p:spPr>
          <a:xfrm>
            <a:off x="2051720" y="4005064"/>
            <a:ext cx="2819400" cy="10287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62500" lnSpcReduction="20000"/>
          </a:bodyPr>
          <a:lstStyle/>
          <a:p>
            <a:pPr>
              <a:buNone/>
            </a:pPr>
            <a:r>
              <a:rPr lang="fr-FR" sz="2400" dirty="0" smtClean="0"/>
              <a:t>Définition :</a:t>
            </a:r>
          </a:p>
          <a:p>
            <a:endParaRPr lang="fr-FR" sz="2400" dirty="0" smtClean="0"/>
          </a:p>
          <a:p>
            <a:pPr>
              <a:buNone/>
            </a:pPr>
            <a:r>
              <a:rPr lang="fr-FR" sz="3300" dirty="0" smtClean="0">
                <a:latin typeface="Calibri" pitchFamily="34" charset="0"/>
              </a:rPr>
              <a:t>Compléments alimentaires (Directive 2002/46/CE du 10 juin 2002 et décret n°2006-352 du 20 mars 2006 JO n°72 du 25 mars 2006 p 4543) : </a:t>
            </a:r>
          </a:p>
          <a:p>
            <a:pPr>
              <a:buNone/>
            </a:pPr>
            <a:r>
              <a:rPr lang="fr-FR" sz="3300" i="1" dirty="0" smtClean="0">
                <a:latin typeface="Calibri" pitchFamily="34" charset="0"/>
              </a:rPr>
              <a:t>« denrées alimentaires dont le but est de compléter le régime alimentaire normal et qui constituent une source concentrée de nutriments ou d’autres substances ayant un effet nutritionnel ou physiologique seuls ou combinés … destinées à être prises en unités mesurées de faible quantité </a:t>
            </a:r>
            <a:r>
              <a:rPr lang="fr-FR" sz="3300" dirty="0" smtClean="0">
                <a:latin typeface="Calibri" pitchFamily="34" charset="0"/>
              </a:rPr>
              <a:t>» ;</a:t>
            </a:r>
          </a:p>
          <a:p>
            <a:pPr>
              <a:buNone/>
            </a:pPr>
            <a:r>
              <a:rPr lang="fr-FR" sz="3300" dirty="0" smtClean="0">
                <a:latin typeface="Calibri" pitchFamily="34" charset="0"/>
              </a:rPr>
              <a:t>« </a:t>
            </a:r>
            <a:r>
              <a:rPr lang="fr-FR" sz="3300" i="1" dirty="0" smtClean="0">
                <a:latin typeface="Calibri" pitchFamily="34" charset="0"/>
              </a:rPr>
              <a:t>Seuls peuvent être utilisés pour la fabrication des compléments alimentaires</a:t>
            </a:r>
            <a:r>
              <a:rPr lang="fr-FR" sz="3300" dirty="0" smtClean="0">
                <a:latin typeface="Calibri" pitchFamily="34" charset="0"/>
              </a:rPr>
              <a:t>, »… « </a:t>
            </a:r>
            <a:r>
              <a:rPr lang="fr-FR" sz="3300" i="1" dirty="0" smtClean="0">
                <a:latin typeface="Calibri" pitchFamily="34" charset="0"/>
              </a:rPr>
              <a:t>les nutriments dont l’emploi est autorisé </a:t>
            </a:r>
            <a:r>
              <a:rPr lang="fr-FR" sz="3300" dirty="0" smtClean="0">
                <a:latin typeface="Calibri" pitchFamily="34" charset="0"/>
              </a:rPr>
              <a:t>».</a:t>
            </a:r>
          </a:p>
          <a:p>
            <a:pPr>
              <a:buNone/>
            </a:pPr>
            <a:r>
              <a:rPr lang="fr-FR" sz="3300" i="1" dirty="0" smtClean="0">
                <a:latin typeface="Calibri" pitchFamily="34" charset="0"/>
              </a:rPr>
              <a:t>(Dans compléments alimentaires – SFNS 2009)</a:t>
            </a:r>
            <a:endParaRPr lang="fr-FR" sz="3300" dirty="0" smtClean="0">
              <a:latin typeface="Calibri" pitchFamily="34" charset="0"/>
            </a:endParaRPr>
          </a:p>
          <a:p>
            <a:endParaRPr lang="fr-FR" sz="2400" b="1" dirty="0" smtClean="0"/>
          </a:p>
          <a:p>
            <a:endParaRPr lang="fr-FR" sz="2400" b="1" dirty="0" smtClean="0"/>
          </a:p>
          <a:p>
            <a:endParaRPr lang="fr-FR" sz="2400" b="1" dirty="0" smtClean="0"/>
          </a:p>
          <a:p>
            <a:r>
              <a:rPr lang="fr-FR" sz="2400" b="1" dirty="0" smtClean="0"/>
              <a:t>NF V 94-001 pour protéger de tout dopage (AFNOR.ORG)</a:t>
            </a:r>
          </a:p>
          <a:p>
            <a:endParaRPr lang="fr-FR" sz="2400" dirty="0"/>
          </a:p>
        </p:txBody>
      </p:sp>
      <p:sp>
        <p:nvSpPr>
          <p:cNvPr id="3" name="Espace réservé du pied de page 2"/>
          <p:cNvSpPr>
            <a:spLocks noGrp="1"/>
          </p:cNvSpPr>
          <p:nvPr>
            <p:ph type="ftr" sz="quarter" idx="11"/>
          </p:nvPr>
        </p:nvSpPr>
        <p:spPr/>
        <p:txBody>
          <a:bodyPr/>
          <a:lstStyle/>
          <a:p>
            <a:r>
              <a:rPr lang="fr-FR" smtClean="0"/>
              <a:t>Diététicienne spécialisée en Nutrition du Sportif,  Coach Sportif diplômée en Préparation Physique et Formatrice sur Brevets d'Etat d'Educateurs Sportifs</a:t>
            </a:r>
            <a:endParaRPr lang="fr-FR"/>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42</a:t>
            </a:fld>
            <a:endParaRPr lang="fr-FR"/>
          </a:p>
        </p:txBody>
      </p:sp>
      <p:sp>
        <p:nvSpPr>
          <p:cNvPr id="5" name="Titre 4"/>
          <p:cNvSpPr>
            <a:spLocks noGrp="1"/>
          </p:cNvSpPr>
          <p:nvPr>
            <p:ph type="title"/>
          </p:nvPr>
        </p:nvSpPr>
        <p:spPr/>
        <p:txBody>
          <a:bodyPr/>
          <a:lstStyle/>
          <a:p>
            <a:r>
              <a:rPr lang="fr-FR" dirty="0" smtClean="0"/>
              <a:t>Les compléments alimentaires</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1052736"/>
            <a:ext cx="8229600" cy="4824536"/>
          </a:xfrm>
        </p:spPr>
        <p:txBody>
          <a:bodyPr>
            <a:normAutofit fontScale="92500" lnSpcReduction="20000"/>
          </a:bodyPr>
          <a:lstStyle/>
          <a:p>
            <a:pPr lvl="0"/>
            <a:r>
              <a:rPr lang="fr-FR" sz="2800" dirty="0" smtClean="0">
                <a:latin typeface="Calibri" pitchFamily="34" charset="0"/>
              </a:rPr>
              <a:t>Acides aminés et protéines ;</a:t>
            </a:r>
            <a:endParaRPr lang="fr-FR" sz="4000" dirty="0" smtClean="0">
              <a:latin typeface="Calibri" pitchFamily="34" charset="0"/>
            </a:endParaRPr>
          </a:p>
          <a:p>
            <a:pPr lvl="0"/>
            <a:r>
              <a:rPr lang="fr-FR" sz="2800" dirty="0" smtClean="0">
                <a:latin typeface="Calibri" pitchFamily="34" charset="0"/>
              </a:rPr>
              <a:t>Vitamines, Minéraux, Antioxydants ;</a:t>
            </a:r>
            <a:endParaRPr lang="fr-FR" sz="4000" dirty="0" smtClean="0">
              <a:latin typeface="Calibri" pitchFamily="34" charset="0"/>
            </a:endParaRPr>
          </a:p>
          <a:p>
            <a:pPr lvl="0"/>
            <a:r>
              <a:rPr lang="fr-FR" sz="2800" dirty="0" smtClean="0">
                <a:latin typeface="Calibri" pitchFamily="34" charset="0"/>
              </a:rPr>
              <a:t>Acides gras polyinsaturés</a:t>
            </a:r>
            <a:endParaRPr lang="fr-FR" sz="4000" dirty="0" smtClean="0">
              <a:latin typeface="Calibri" pitchFamily="34" charset="0"/>
            </a:endParaRPr>
          </a:p>
          <a:p>
            <a:pPr lvl="0"/>
            <a:r>
              <a:rPr lang="fr-FR" sz="2800" dirty="0" smtClean="0">
                <a:latin typeface="Calibri" pitchFamily="34" charset="0"/>
              </a:rPr>
              <a:t>Autres substances pour leurs effets :</a:t>
            </a:r>
            <a:endParaRPr lang="fr-FR" sz="4000" dirty="0" smtClean="0">
              <a:latin typeface="Calibri" pitchFamily="34" charset="0"/>
            </a:endParaRPr>
          </a:p>
          <a:p>
            <a:pPr lvl="1"/>
            <a:r>
              <a:rPr lang="fr-FR" sz="2400" dirty="0" smtClean="0">
                <a:latin typeface="Calibri" pitchFamily="34" charset="0"/>
              </a:rPr>
              <a:t>Effet </a:t>
            </a:r>
            <a:r>
              <a:rPr lang="fr-FR" sz="2400" dirty="0" err="1" smtClean="0">
                <a:latin typeface="Calibri" pitchFamily="34" charset="0"/>
              </a:rPr>
              <a:t>ergogénique</a:t>
            </a:r>
            <a:r>
              <a:rPr lang="fr-FR" sz="2400" dirty="0" smtClean="0">
                <a:latin typeface="Calibri" pitchFamily="34" charset="0"/>
              </a:rPr>
              <a:t> (caféine, cola, ginseng, taurine, quinine et extraits de plantes...)</a:t>
            </a:r>
            <a:endParaRPr lang="fr-FR" sz="3600" dirty="0" smtClean="0">
              <a:latin typeface="Calibri" pitchFamily="34" charset="0"/>
            </a:endParaRPr>
          </a:p>
          <a:p>
            <a:pPr lvl="1"/>
            <a:r>
              <a:rPr lang="fr-FR" sz="2400" dirty="0" smtClean="0">
                <a:latin typeface="Calibri" pitchFamily="34" charset="0"/>
              </a:rPr>
              <a:t>Effet « brûleur de graisses » (caféine, </a:t>
            </a:r>
            <a:r>
              <a:rPr lang="fr-FR" sz="2400" dirty="0" err="1" smtClean="0">
                <a:latin typeface="Calibri" pitchFamily="34" charset="0"/>
              </a:rPr>
              <a:t>carnitine</a:t>
            </a:r>
            <a:r>
              <a:rPr lang="fr-FR" sz="2400" dirty="0" smtClean="0">
                <a:latin typeface="Calibri" pitchFamily="34" charset="0"/>
              </a:rPr>
              <a:t>, coenzyme Q10, Guarana, </a:t>
            </a:r>
            <a:r>
              <a:rPr lang="fr-FR" sz="2400" dirty="0" err="1" smtClean="0">
                <a:latin typeface="Calibri" pitchFamily="34" charset="0"/>
              </a:rPr>
              <a:t>Ephedra</a:t>
            </a:r>
            <a:r>
              <a:rPr lang="fr-FR" sz="2400" dirty="0" smtClean="0">
                <a:latin typeface="Calibri" pitchFamily="34" charset="0"/>
              </a:rPr>
              <a:t> et leurs extraits ou dérivés...)</a:t>
            </a:r>
            <a:endParaRPr lang="fr-FR" sz="3600" dirty="0" smtClean="0">
              <a:latin typeface="Calibri" pitchFamily="34" charset="0"/>
            </a:endParaRPr>
          </a:p>
          <a:p>
            <a:pPr lvl="1"/>
            <a:r>
              <a:rPr lang="fr-FR" sz="2400" dirty="0" smtClean="0">
                <a:latin typeface="Calibri" pitchFamily="34" charset="0"/>
              </a:rPr>
              <a:t>Effet sur « l’augmentation de la masse et de la force musculaire » (Créatine, Pro-hormone ou non, etc.)</a:t>
            </a:r>
            <a:endParaRPr lang="fr-FR" sz="3600" dirty="0" smtClean="0">
              <a:latin typeface="Calibri" pitchFamily="34" charset="0"/>
            </a:endParaRPr>
          </a:p>
          <a:p>
            <a:pPr lvl="1"/>
            <a:r>
              <a:rPr lang="fr-FR" sz="2400" dirty="0" smtClean="0">
                <a:latin typeface="Calibri" pitchFamily="34" charset="0"/>
              </a:rPr>
              <a:t>Effet « anti-inflammatoire et </a:t>
            </a:r>
            <a:r>
              <a:rPr lang="fr-FR" sz="2400" dirty="0" err="1" smtClean="0">
                <a:latin typeface="Calibri" pitchFamily="34" charset="0"/>
              </a:rPr>
              <a:t>anti-douleur</a:t>
            </a:r>
            <a:r>
              <a:rPr lang="fr-FR" sz="2400" dirty="0" smtClean="0">
                <a:latin typeface="Calibri" pitchFamily="34" charset="0"/>
              </a:rPr>
              <a:t> » (</a:t>
            </a:r>
            <a:r>
              <a:rPr lang="fr-FR" sz="2400" dirty="0" err="1" smtClean="0">
                <a:latin typeface="Calibri" pitchFamily="34" charset="0"/>
              </a:rPr>
              <a:t>Harpagophytum</a:t>
            </a:r>
            <a:r>
              <a:rPr lang="fr-FR" sz="2400" dirty="0" smtClean="0">
                <a:latin typeface="Calibri" pitchFamily="34" charset="0"/>
              </a:rPr>
              <a:t>®, Silicium, </a:t>
            </a:r>
            <a:r>
              <a:rPr lang="fr-FR" sz="2400" dirty="0" err="1" smtClean="0">
                <a:latin typeface="Calibri" pitchFamily="34" charset="0"/>
              </a:rPr>
              <a:t>Chondroïtine</a:t>
            </a:r>
            <a:r>
              <a:rPr lang="fr-FR" sz="2400" dirty="0" smtClean="0">
                <a:latin typeface="Calibri" pitchFamily="34" charset="0"/>
              </a:rPr>
              <a:t> sulfate souvent associée à la Glucosamine, etc.)</a:t>
            </a:r>
            <a:endParaRPr lang="fr-FR" sz="3600" dirty="0" smtClean="0">
              <a:latin typeface="Calibri" pitchFamily="34" charset="0"/>
            </a:endParaRPr>
          </a:p>
          <a:p>
            <a:pPr lvl="1"/>
            <a:r>
              <a:rPr lang="fr-FR" sz="2400" dirty="0" smtClean="0">
                <a:latin typeface="Calibri" pitchFamily="34" charset="0"/>
              </a:rPr>
              <a:t>Les extraits et dérivés de plantes</a:t>
            </a:r>
            <a:endParaRPr lang="fr-FR" sz="3600" dirty="0" smtClean="0">
              <a:latin typeface="Calibri" pitchFamily="34" charset="0"/>
            </a:endParaRPr>
          </a:p>
          <a:p>
            <a:endParaRPr lang="fr-FR" dirty="0"/>
          </a:p>
        </p:txBody>
      </p:sp>
      <p:sp>
        <p:nvSpPr>
          <p:cNvPr id="3" name="Espace réservé du pied de page 2"/>
          <p:cNvSpPr>
            <a:spLocks noGrp="1"/>
          </p:cNvSpPr>
          <p:nvPr>
            <p:ph type="ftr" sz="quarter" idx="11"/>
          </p:nvPr>
        </p:nvSpPr>
        <p:spPr>
          <a:xfrm>
            <a:off x="3275856" y="6407944"/>
            <a:ext cx="5400600"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43</a:t>
            </a:fld>
            <a:endParaRPr lang="fr-FR"/>
          </a:p>
        </p:txBody>
      </p:sp>
      <p:sp>
        <p:nvSpPr>
          <p:cNvPr id="5" name="Titre 4"/>
          <p:cNvSpPr>
            <a:spLocks noGrp="1"/>
          </p:cNvSpPr>
          <p:nvPr>
            <p:ph type="title"/>
          </p:nvPr>
        </p:nvSpPr>
        <p:spPr>
          <a:xfrm>
            <a:off x="395536" y="476672"/>
            <a:ext cx="8229600" cy="634082"/>
          </a:xfrm>
        </p:spPr>
        <p:txBody>
          <a:bodyPr>
            <a:normAutofit fontScale="90000"/>
          </a:bodyPr>
          <a:lstStyle/>
          <a:p>
            <a:r>
              <a:rPr lang="fr-FR" sz="2200" dirty="0" smtClean="0"/>
              <a:t>Catégories de compléments: </a:t>
            </a:r>
            <a:br>
              <a:rPr lang="fr-FR" sz="2200" dirty="0" smtClean="0"/>
            </a:br>
            <a:r>
              <a:rPr lang="fr-FR" sz="2200" dirty="0" smtClean="0"/>
              <a:t>(tiré du dossier réalisé par la SFNS-Juin 2009)</a:t>
            </a:r>
            <a:r>
              <a:rPr lang="fr-FR" sz="6000" dirty="0" smtClean="0"/>
              <a:t/>
            </a:r>
            <a:br>
              <a:rPr lang="fr-FR" sz="6000" dirty="0" smtClean="0"/>
            </a:b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124744"/>
            <a:ext cx="8229600" cy="4525963"/>
          </a:xfrm>
        </p:spPr>
        <p:txBody>
          <a:bodyPr>
            <a:normAutofit fontScale="92500" lnSpcReduction="20000"/>
          </a:bodyPr>
          <a:lstStyle/>
          <a:p>
            <a:pPr>
              <a:buNone/>
            </a:pPr>
            <a:r>
              <a:rPr lang="fr-FR" dirty="0" smtClean="0"/>
              <a:t> </a:t>
            </a:r>
          </a:p>
          <a:p>
            <a:pPr lvl="0"/>
            <a:r>
              <a:rPr lang="fr-FR" u="sng" dirty="0" smtClean="0">
                <a:latin typeface="Calibri" pitchFamily="34" charset="0"/>
              </a:rPr>
              <a:t>Cycle d’hypertrophie</a:t>
            </a:r>
            <a:r>
              <a:rPr lang="fr-FR" dirty="0" smtClean="0">
                <a:latin typeface="Calibri" pitchFamily="34" charset="0"/>
              </a:rPr>
              <a:t> : l’augmentation conséquente de la part de protéines entraîne également celles, concomitantes, des lipides et glucides associés dans les aliments. Un complément de protéine, en poudre, évite cet écueil et permet sur une période limitée de mieux contrôler les apports énergétiques lorsque les besoins sont très élevés.</a:t>
            </a:r>
          </a:p>
          <a:p>
            <a:pPr>
              <a:buNone/>
            </a:pPr>
            <a:r>
              <a:rPr lang="fr-FR" dirty="0" smtClean="0"/>
              <a:t> </a:t>
            </a:r>
          </a:p>
          <a:p>
            <a:pPr lvl="0"/>
            <a:r>
              <a:rPr lang="fr-FR" u="sng" dirty="0" smtClean="0">
                <a:latin typeface="Calibri" pitchFamily="34" charset="0"/>
              </a:rPr>
              <a:t>Cycle  de perte de poids et de définition (chez le culturiste) </a:t>
            </a:r>
            <a:r>
              <a:rPr lang="fr-FR" dirty="0" smtClean="0">
                <a:latin typeface="Calibri" pitchFamily="34" charset="0"/>
              </a:rPr>
              <a:t>:</a:t>
            </a:r>
            <a:r>
              <a:rPr lang="fr-FR" u="sng" dirty="0" smtClean="0">
                <a:latin typeface="Calibri" pitchFamily="34" charset="0"/>
              </a:rPr>
              <a:t> </a:t>
            </a:r>
            <a:r>
              <a:rPr lang="fr-FR" dirty="0" smtClean="0">
                <a:latin typeface="Calibri" pitchFamily="34" charset="0"/>
              </a:rPr>
              <a:t>également, en raison de la restriction calorique et du contrôle des apports lipidiques et glucidiques, les protéines en poudre sont une aide précieuse.</a:t>
            </a:r>
          </a:p>
          <a:p>
            <a:endParaRPr lang="fr-FR" dirty="0"/>
          </a:p>
        </p:txBody>
      </p:sp>
      <p:sp>
        <p:nvSpPr>
          <p:cNvPr id="3" name="Espace réservé du pied de page 2"/>
          <p:cNvSpPr>
            <a:spLocks noGrp="1"/>
          </p:cNvSpPr>
          <p:nvPr>
            <p:ph type="ftr" sz="quarter" idx="11"/>
          </p:nvPr>
        </p:nvSpPr>
        <p:spPr>
          <a:xfrm>
            <a:off x="3347864" y="6407944"/>
            <a:ext cx="5328592"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44</a:t>
            </a:fld>
            <a:endParaRPr lang="fr-FR"/>
          </a:p>
        </p:txBody>
      </p:sp>
      <p:sp>
        <p:nvSpPr>
          <p:cNvPr id="5" name="Titre 4"/>
          <p:cNvSpPr>
            <a:spLocks noGrp="1"/>
          </p:cNvSpPr>
          <p:nvPr>
            <p:ph type="title"/>
          </p:nvPr>
        </p:nvSpPr>
        <p:spPr>
          <a:xfrm>
            <a:off x="457200" y="274638"/>
            <a:ext cx="8229600" cy="994122"/>
          </a:xfrm>
        </p:spPr>
        <p:txBody>
          <a:bodyPr/>
          <a:lstStyle/>
          <a:p>
            <a:r>
              <a:rPr lang="fr-FR" dirty="0" smtClean="0"/>
              <a:t>Les protéines et acides aminés</a:t>
            </a:r>
            <a:endParaRPr lang="fr-FR" dirty="0"/>
          </a:p>
        </p:txBody>
      </p:sp>
      <p:sp>
        <p:nvSpPr>
          <p:cNvPr id="6" name="Carré corné 5"/>
          <p:cNvSpPr/>
          <p:nvPr/>
        </p:nvSpPr>
        <p:spPr>
          <a:xfrm>
            <a:off x="1691680" y="1052736"/>
            <a:ext cx="5904656" cy="496855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LES QUANTITES A RESPECTER :</a:t>
            </a:r>
          </a:p>
          <a:p>
            <a:pPr algn="ctr"/>
            <a:r>
              <a:rPr lang="fr-FR" dirty="0" smtClean="0">
                <a:solidFill>
                  <a:schemeClr val="bg1"/>
                </a:solidFill>
              </a:rPr>
              <a:t>***</a:t>
            </a:r>
          </a:p>
          <a:p>
            <a:pPr algn="ctr"/>
            <a:r>
              <a:rPr lang="fr-FR" dirty="0" smtClean="0">
                <a:solidFill>
                  <a:schemeClr val="bg1"/>
                </a:solidFill>
              </a:rPr>
              <a:t>Les poudres de protéines en compléments :</a:t>
            </a:r>
          </a:p>
          <a:p>
            <a:pPr algn="ctr"/>
            <a:endParaRPr lang="fr-FR" dirty="0" smtClean="0">
              <a:solidFill>
                <a:schemeClr val="bg1"/>
              </a:solidFill>
            </a:endParaRPr>
          </a:p>
          <a:p>
            <a:pPr algn="ctr">
              <a:buFont typeface="Wingdings" pitchFamily="2" charset="2"/>
              <a:buChar char="F"/>
            </a:pPr>
            <a:r>
              <a:rPr lang="fr-FR" dirty="0" smtClean="0">
                <a:solidFill>
                  <a:schemeClr val="bg1"/>
                </a:solidFill>
                <a:sym typeface="Wingdings"/>
              </a:rPr>
              <a:t>Maximum : 1/3 de la ration totale</a:t>
            </a:r>
          </a:p>
          <a:p>
            <a:pPr algn="ctr">
              <a:buFont typeface="Wingdings" pitchFamily="2" charset="2"/>
              <a:buChar char="F"/>
            </a:pPr>
            <a:r>
              <a:rPr lang="fr-FR" dirty="0" smtClean="0">
                <a:solidFill>
                  <a:schemeClr val="bg1"/>
                </a:solidFill>
                <a:sym typeface="Wingdings"/>
              </a:rPr>
              <a:t>Et au plus 1g/Kg de poids</a:t>
            </a:r>
          </a:p>
          <a:p>
            <a:pPr algn="ctr"/>
            <a:endParaRPr lang="fr-FR" dirty="0" smtClean="0">
              <a:solidFill>
                <a:schemeClr val="bg1"/>
              </a:solidFill>
            </a:endParaRPr>
          </a:p>
          <a:p>
            <a:pPr algn="ctr"/>
            <a:r>
              <a:rPr lang="fr-FR" dirty="0" smtClean="0">
                <a:solidFill>
                  <a:schemeClr val="bg1"/>
                </a:solidFill>
              </a:rPr>
              <a:t>***</a:t>
            </a:r>
          </a:p>
          <a:p>
            <a:pPr algn="ctr"/>
            <a:r>
              <a:rPr lang="fr-FR" dirty="0" smtClean="0">
                <a:solidFill>
                  <a:schemeClr val="bg1"/>
                </a:solidFill>
              </a:rPr>
              <a:t>Les vitamines et minéraux :</a:t>
            </a:r>
          </a:p>
          <a:p>
            <a:pPr algn="ctr"/>
            <a:endParaRPr lang="fr-FR" dirty="0" smtClean="0">
              <a:solidFill>
                <a:schemeClr val="bg1"/>
              </a:solidFill>
            </a:endParaRPr>
          </a:p>
          <a:p>
            <a:pPr algn="ctr"/>
            <a:r>
              <a:rPr lang="fr-FR" dirty="0" smtClean="0">
                <a:solidFill>
                  <a:schemeClr val="bg1"/>
                </a:solidFill>
              </a:rPr>
              <a:t>Compléments contenant au plus 100% des ANC</a:t>
            </a:r>
          </a:p>
          <a:p>
            <a:pPr algn="ctr"/>
            <a:r>
              <a:rPr lang="fr-FR" dirty="0" smtClean="0">
                <a:solidFill>
                  <a:schemeClr val="bg1"/>
                </a:solidFill>
              </a:rPr>
              <a:t>ATTENTION au surdosage</a:t>
            </a:r>
          </a:p>
          <a:p>
            <a:pPr algn="ctr"/>
            <a:r>
              <a:rPr lang="fr-FR" dirty="0" smtClean="0">
                <a:solidFill>
                  <a:schemeClr val="bg1"/>
                </a:solidFill>
              </a:rPr>
              <a:t>Demander conseil à votre médecin !</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compar p aliment.JPG"/>
          <p:cNvPicPr>
            <a:picLocks noGrp="1" noChangeAspect="1"/>
          </p:cNvPicPr>
          <p:nvPr>
            <p:ph idx="1"/>
          </p:nvPr>
        </p:nvPicPr>
        <p:blipFill>
          <a:blip r:embed="rId2" cstate="print"/>
          <a:stretch>
            <a:fillRect/>
          </a:stretch>
        </p:blipFill>
        <p:spPr>
          <a:xfrm>
            <a:off x="900112" y="1591469"/>
            <a:ext cx="7343775" cy="4305300"/>
          </a:xfrm>
        </p:spPr>
      </p:pic>
      <p:sp>
        <p:nvSpPr>
          <p:cNvPr id="3" name="Espace réservé du pied de page 2"/>
          <p:cNvSpPr>
            <a:spLocks noGrp="1"/>
          </p:cNvSpPr>
          <p:nvPr>
            <p:ph type="ftr" sz="quarter" idx="11"/>
          </p:nvPr>
        </p:nvSpPr>
        <p:spPr>
          <a:xfrm>
            <a:off x="3779912" y="6407944"/>
            <a:ext cx="4896544"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45</a:t>
            </a:fld>
            <a:endParaRPr lang="fr-FR"/>
          </a:p>
        </p:txBody>
      </p:sp>
      <p:sp>
        <p:nvSpPr>
          <p:cNvPr id="5" name="Titre 4"/>
          <p:cNvSpPr>
            <a:spLocks noGrp="1"/>
          </p:cNvSpPr>
          <p:nvPr>
            <p:ph type="title"/>
          </p:nvPr>
        </p:nvSpPr>
        <p:spPr/>
        <p:txBody>
          <a:bodyPr>
            <a:normAutofit fontScale="90000"/>
          </a:bodyPr>
          <a:lstStyle/>
          <a:p>
            <a:r>
              <a:rPr lang="fr-FR" dirty="0" smtClean="0"/>
              <a:t>Comparaison :</a:t>
            </a:r>
            <a:br>
              <a:rPr lang="fr-FR" dirty="0" smtClean="0"/>
            </a:br>
            <a:r>
              <a:rPr lang="fr-FR" sz="3100" dirty="0" smtClean="0"/>
              <a:t>Aliment/complément protéiné en bouteille</a:t>
            </a:r>
            <a:endParaRPr lang="fr-FR" dirty="0"/>
          </a:p>
        </p:txBody>
      </p:sp>
      <p:sp>
        <p:nvSpPr>
          <p:cNvPr id="7" name="Rectangle 6"/>
          <p:cNvSpPr/>
          <p:nvPr/>
        </p:nvSpPr>
        <p:spPr>
          <a:xfrm>
            <a:off x="2339752" y="6021288"/>
            <a:ext cx="648072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Emprunté à Me OLIVIE Séverine- SFNS</a:t>
            </a:r>
            <a:endParaRPr lang="fr-FR"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340768"/>
            <a:ext cx="8229600" cy="507512"/>
          </a:xfrm>
        </p:spPr>
        <p:txBody>
          <a:bodyPr>
            <a:normAutofit fontScale="85000" lnSpcReduction="10000"/>
          </a:bodyPr>
          <a:lstStyle/>
          <a:p>
            <a:r>
              <a:rPr lang="fr-FR" dirty="0" smtClean="0"/>
              <a:t>Contenu en Leucine, Isoleucine et Valine pour 100g :</a:t>
            </a:r>
            <a:endParaRPr lang="fr-FR" dirty="0"/>
          </a:p>
        </p:txBody>
      </p:sp>
      <p:sp>
        <p:nvSpPr>
          <p:cNvPr id="3" name="Espace réservé du pied de page 2"/>
          <p:cNvSpPr>
            <a:spLocks noGrp="1"/>
          </p:cNvSpPr>
          <p:nvPr>
            <p:ph type="ftr" sz="quarter" idx="11"/>
          </p:nvPr>
        </p:nvSpPr>
        <p:spPr>
          <a:xfrm>
            <a:off x="3275856" y="6407944"/>
            <a:ext cx="5400600"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46</a:t>
            </a:fld>
            <a:endParaRPr lang="fr-FR"/>
          </a:p>
        </p:txBody>
      </p:sp>
      <p:sp>
        <p:nvSpPr>
          <p:cNvPr id="5" name="Titre 4"/>
          <p:cNvSpPr>
            <a:spLocks noGrp="1"/>
          </p:cNvSpPr>
          <p:nvPr>
            <p:ph type="title"/>
          </p:nvPr>
        </p:nvSpPr>
        <p:spPr>
          <a:xfrm>
            <a:off x="539552" y="0"/>
            <a:ext cx="8229600" cy="1143000"/>
          </a:xfrm>
        </p:spPr>
        <p:txBody>
          <a:bodyPr/>
          <a:lstStyle/>
          <a:p>
            <a:r>
              <a:rPr lang="fr-FR" dirty="0" smtClean="0"/>
              <a:t>Les acides aminés branchés</a:t>
            </a:r>
            <a:endParaRPr lang="fr-FR" dirty="0"/>
          </a:p>
        </p:txBody>
      </p:sp>
      <p:graphicFrame>
        <p:nvGraphicFramePr>
          <p:cNvPr id="11" name="Tableau 10"/>
          <p:cNvGraphicFramePr>
            <a:graphicFrameLocks noGrp="1"/>
          </p:cNvGraphicFramePr>
          <p:nvPr/>
        </p:nvGraphicFramePr>
        <p:xfrm>
          <a:off x="1187624" y="1988840"/>
          <a:ext cx="7128792" cy="3672410"/>
        </p:xfrm>
        <a:graphic>
          <a:graphicData uri="http://schemas.openxmlformats.org/drawingml/2006/table">
            <a:tbl>
              <a:tblPr firstRow="1" bandRow="1">
                <a:tableStyleId>{5C22544A-7EE6-4342-B048-85BDC9FD1C3A}</a:tableStyleId>
              </a:tblPr>
              <a:tblGrid>
                <a:gridCol w="1782198"/>
                <a:gridCol w="1782198"/>
                <a:gridCol w="1782198"/>
                <a:gridCol w="1782198"/>
              </a:tblGrid>
              <a:tr h="432048">
                <a:tc>
                  <a:txBody>
                    <a:bodyPr/>
                    <a:lstStyle/>
                    <a:p>
                      <a:r>
                        <a:rPr lang="fr-FR" dirty="0" smtClean="0"/>
                        <a:t>ALIMENTS</a:t>
                      </a:r>
                      <a:endParaRPr lang="fr-FR" dirty="0"/>
                    </a:p>
                  </a:txBody>
                  <a:tcPr/>
                </a:tc>
                <a:tc>
                  <a:txBody>
                    <a:bodyPr/>
                    <a:lstStyle/>
                    <a:p>
                      <a:r>
                        <a:rPr lang="fr-FR" dirty="0" smtClean="0"/>
                        <a:t>LEUCINE</a:t>
                      </a:r>
                      <a:endParaRPr lang="fr-FR" dirty="0"/>
                    </a:p>
                  </a:txBody>
                  <a:tcPr/>
                </a:tc>
                <a:tc>
                  <a:txBody>
                    <a:bodyPr/>
                    <a:lstStyle/>
                    <a:p>
                      <a:r>
                        <a:rPr lang="fr-FR" dirty="0" smtClean="0"/>
                        <a:t>ISOLEUCINE</a:t>
                      </a:r>
                      <a:endParaRPr lang="fr-FR" dirty="0"/>
                    </a:p>
                  </a:txBody>
                  <a:tcPr/>
                </a:tc>
                <a:tc>
                  <a:txBody>
                    <a:bodyPr/>
                    <a:lstStyle/>
                    <a:p>
                      <a:r>
                        <a:rPr lang="fr-FR" dirty="0" smtClean="0"/>
                        <a:t>VALINE</a:t>
                      </a:r>
                      <a:endParaRPr lang="fr-FR" dirty="0"/>
                    </a:p>
                  </a:txBody>
                  <a:tcPr/>
                </a:tc>
              </a:tr>
              <a:tr h="438049">
                <a:tc>
                  <a:txBody>
                    <a:bodyPr/>
                    <a:lstStyle/>
                    <a:p>
                      <a:r>
                        <a:rPr lang="fr-FR" sz="1400" dirty="0" smtClean="0"/>
                        <a:t>POISSON</a:t>
                      </a:r>
                      <a:endParaRPr lang="fr-FR" sz="1400" dirty="0"/>
                    </a:p>
                  </a:txBody>
                  <a:tcPr/>
                </a:tc>
                <a:tc>
                  <a:txBody>
                    <a:bodyPr/>
                    <a:lstStyle/>
                    <a:p>
                      <a:r>
                        <a:rPr lang="fr-FR" dirty="0" smtClean="0"/>
                        <a:t>1,4</a:t>
                      </a:r>
                      <a:endParaRPr lang="fr-FR" dirty="0"/>
                    </a:p>
                  </a:txBody>
                  <a:tcPr/>
                </a:tc>
                <a:tc>
                  <a:txBody>
                    <a:bodyPr/>
                    <a:lstStyle/>
                    <a:p>
                      <a:r>
                        <a:rPr lang="fr-FR" dirty="0" smtClean="0"/>
                        <a:t>0,9</a:t>
                      </a:r>
                      <a:endParaRPr lang="fr-FR" dirty="0"/>
                    </a:p>
                  </a:txBody>
                  <a:tcPr/>
                </a:tc>
                <a:tc>
                  <a:txBody>
                    <a:bodyPr/>
                    <a:lstStyle/>
                    <a:p>
                      <a:r>
                        <a:rPr lang="fr-FR" dirty="0" smtClean="0"/>
                        <a:t>0,5</a:t>
                      </a:r>
                      <a:endParaRPr lang="fr-FR" dirty="0"/>
                    </a:p>
                  </a:txBody>
                  <a:tcPr/>
                </a:tc>
              </a:tr>
              <a:tr h="438049">
                <a:tc>
                  <a:txBody>
                    <a:bodyPr/>
                    <a:lstStyle/>
                    <a:p>
                      <a:r>
                        <a:rPr lang="fr-FR" sz="1400" dirty="0" smtClean="0"/>
                        <a:t>VIANDES</a:t>
                      </a:r>
                      <a:endParaRPr lang="fr-FR" sz="1400" dirty="0"/>
                    </a:p>
                  </a:txBody>
                  <a:tcPr/>
                </a:tc>
                <a:tc>
                  <a:txBody>
                    <a:bodyPr/>
                    <a:lstStyle/>
                    <a:p>
                      <a:r>
                        <a:rPr lang="fr-FR" dirty="0" smtClean="0"/>
                        <a:t>1,5</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r>
              <a:tr h="438049">
                <a:tc>
                  <a:txBody>
                    <a:bodyPr/>
                    <a:lstStyle/>
                    <a:p>
                      <a:r>
                        <a:rPr lang="fr-FR" sz="1400" dirty="0" smtClean="0"/>
                        <a:t>ŒUFS</a:t>
                      </a:r>
                      <a:endParaRPr lang="fr-FR" sz="1400" dirty="0"/>
                    </a:p>
                  </a:txBody>
                  <a:tcPr/>
                </a:tc>
                <a:tc>
                  <a:txBody>
                    <a:bodyPr/>
                    <a:lstStyle/>
                    <a:p>
                      <a:r>
                        <a:rPr lang="fr-FR" dirty="0" smtClean="0"/>
                        <a:t>1,4</a:t>
                      </a:r>
                      <a:endParaRPr lang="fr-FR" dirty="0"/>
                    </a:p>
                  </a:txBody>
                  <a:tcPr/>
                </a:tc>
                <a:tc>
                  <a:txBody>
                    <a:bodyPr/>
                    <a:lstStyle/>
                    <a:p>
                      <a:r>
                        <a:rPr lang="fr-FR" dirty="0" smtClean="0"/>
                        <a:t>0,8</a:t>
                      </a:r>
                      <a:endParaRPr lang="fr-FR" dirty="0"/>
                    </a:p>
                  </a:txBody>
                  <a:tcPr/>
                </a:tc>
                <a:tc>
                  <a:txBody>
                    <a:bodyPr/>
                    <a:lstStyle/>
                    <a:p>
                      <a:r>
                        <a:rPr lang="fr-FR" dirty="0" smtClean="0"/>
                        <a:t>0,9</a:t>
                      </a:r>
                      <a:endParaRPr lang="fr-FR" dirty="0"/>
                    </a:p>
                  </a:txBody>
                  <a:tcPr/>
                </a:tc>
              </a:tr>
              <a:tr h="438049">
                <a:tc>
                  <a:txBody>
                    <a:bodyPr/>
                    <a:lstStyle/>
                    <a:p>
                      <a:r>
                        <a:rPr lang="fr-FR" sz="1400" dirty="0" smtClean="0"/>
                        <a:t>LAIT</a:t>
                      </a:r>
                      <a:endParaRPr lang="fr-FR" sz="1400" dirty="0"/>
                    </a:p>
                  </a:txBody>
                  <a:tcPr/>
                </a:tc>
                <a:tc>
                  <a:txBody>
                    <a:bodyPr/>
                    <a:lstStyle/>
                    <a:p>
                      <a:r>
                        <a:rPr lang="fr-FR" dirty="0" smtClean="0"/>
                        <a:t>0,35</a:t>
                      </a:r>
                      <a:endParaRPr lang="fr-FR" dirty="0"/>
                    </a:p>
                  </a:txBody>
                  <a:tcPr/>
                </a:tc>
                <a:tc>
                  <a:txBody>
                    <a:bodyPr/>
                    <a:lstStyle/>
                    <a:p>
                      <a:r>
                        <a:rPr lang="fr-FR" dirty="0" smtClean="0"/>
                        <a:t>0,2</a:t>
                      </a:r>
                      <a:endParaRPr lang="fr-FR" dirty="0"/>
                    </a:p>
                  </a:txBody>
                  <a:tcPr/>
                </a:tc>
                <a:tc>
                  <a:txBody>
                    <a:bodyPr/>
                    <a:lstStyle/>
                    <a:p>
                      <a:r>
                        <a:rPr lang="fr-FR" dirty="0" smtClean="0"/>
                        <a:t>0,2</a:t>
                      </a:r>
                      <a:endParaRPr lang="fr-FR" dirty="0"/>
                    </a:p>
                  </a:txBody>
                  <a:tcPr/>
                </a:tc>
              </a:tr>
              <a:tr h="438049">
                <a:tc>
                  <a:txBody>
                    <a:bodyPr/>
                    <a:lstStyle/>
                    <a:p>
                      <a:r>
                        <a:rPr lang="fr-FR" sz="1400" dirty="0" smtClean="0"/>
                        <a:t>CEREALES</a:t>
                      </a:r>
                      <a:endParaRPr lang="fr-FR" sz="1400" dirty="0"/>
                    </a:p>
                  </a:txBody>
                  <a:tcPr/>
                </a:tc>
                <a:tc>
                  <a:txBody>
                    <a:bodyPr/>
                    <a:lstStyle/>
                    <a:p>
                      <a:r>
                        <a:rPr lang="fr-FR" dirty="0" smtClean="0"/>
                        <a:t>0,8</a:t>
                      </a:r>
                      <a:endParaRPr lang="fr-FR" dirty="0"/>
                    </a:p>
                  </a:txBody>
                  <a:tcPr/>
                </a:tc>
                <a:tc>
                  <a:txBody>
                    <a:bodyPr/>
                    <a:lstStyle/>
                    <a:p>
                      <a:r>
                        <a:rPr lang="fr-FR" dirty="0" smtClean="0"/>
                        <a:t>0,4</a:t>
                      </a:r>
                      <a:endParaRPr lang="fr-FR" dirty="0"/>
                    </a:p>
                  </a:txBody>
                  <a:tcPr/>
                </a:tc>
                <a:tc>
                  <a:txBody>
                    <a:bodyPr/>
                    <a:lstStyle/>
                    <a:p>
                      <a:r>
                        <a:rPr lang="fr-FR" dirty="0" smtClean="0"/>
                        <a:t>0,4</a:t>
                      </a:r>
                      <a:endParaRPr lang="fr-FR" dirty="0"/>
                    </a:p>
                  </a:txBody>
                  <a:tcPr/>
                </a:tc>
              </a:tr>
              <a:tr h="438049">
                <a:tc>
                  <a:txBody>
                    <a:bodyPr/>
                    <a:lstStyle/>
                    <a:p>
                      <a:r>
                        <a:rPr lang="fr-FR" sz="1400" dirty="0" smtClean="0"/>
                        <a:t>LEGUMINEUSES</a:t>
                      </a:r>
                      <a:endParaRPr lang="fr-FR" sz="1400" dirty="0"/>
                    </a:p>
                  </a:txBody>
                  <a:tcPr/>
                </a:tc>
                <a:tc>
                  <a:txBody>
                    <a:bodyPr/>
                    <a:lstStyle/>
                    <a:p>
                      <a:r>
                        <a:rPr lang="fr-FR" dirty="0" smtClean="0"/>
                        <a:t>2</a:t>
                      </a:r>
                      <a:endParaRPr lang="fr-FR" dirty="0"/>
                    </a:p>
                  </a:txBody>
                  <a:tcPr/>
                </a:tc>
                <a:tc>
                  <a:txBody>
                    <a:bodyPr/>
                    <a:lstStyle/>
                    <a:p>
                      <a:r>
                        <a:rPr lang="fr-FR" dirty="0" smtClean="0"/>
                        <a:t>1,3</a:t>
                      </a:r>
                      <a:endParaRPr lang="fr-FR" dirty="0"/>
                    </a:p>
                  </a:txBody>
                  <a:tcPr/>
                </a:tc>
                <a:tc>
                  <a:txBody>
                    <a:bodyPr/>
                    <a:lstStyle/>
                    <a:p>
                      <a:r>
                        <a:rPr lang="fr-FR" dirty="0" smtClean="0"/>
                        <a:t>1,4</a:t>
                      </a:r>
                      <a:endParaRPr lang="fr-FR" dirty="0"/>
                    </a:p>
                  </a:txBody>
                  <a:tcPr/>
                </a:tc>
              </a:tr>
              <a:tr h="612068">
                <a:tc>
                  <a:txBody>
                    <a:bodyPr/>
                    <a:lstStyle/>
                    <a:p>
                      <a:r>
                        <a:rPr lang="fr-FR" sz="1400" dirty="0" smtClean="0"/>
                        <a:t>LEVURE DE BIERE</a:t>
                      </a:r>
                      <a:endParaRPr lang="fr-FR" sz="1400" dirty="0"/>
                    </a:p>
                  </a:txBody>
                  <a:tcPr/>
                </a:tc>
                <a:tc>
                  <a:txBody>
                    <a:bodyPr/>
                    <a:lstStyle/>
                    <a:p>
                      <a:r>
                        <a:rPr lang="fr-FR" dirty="0" smtClean="0"/>
                        <a:t>3,3</a:t>
                      </a:r>
                      <a:endParaRPr lang="fr-FR" dirty="0"/>
                    </a:p>
                  </a:txBody>
                  <a:tcPr/>
                </a:tc>
                <a:tc>
                  <a:txBody>
                    <a:bodyPr/>
                    <a:lstStyle/>
                    <a:p>
                      <a:r>
                        <a:rPr lang="fr-FR" dirty="0" smtClean="0"/>
                        <a:t>2,5</a:t>
                      </a:r>
                      <a:endParaRPr lang="fr-FR" dirty="0"/>
                    </a:p>
                  </a:txBody>
                  <a:tcPr/>
                </a:tc>
                <a:tc>
                  <a:txBody>
                    <a:bodyPr/>
                    <a:lstStyle/>
                    <a:p>
                      <a:r>
                        <a:rPr lang="fr-FR" dirty="0" smtClean="0"/>
                        <a:t>2,6</a:t>
                      </a:r>
                      <a:endParaRPr lang="fr-FR" dirty="0"/>
                    </a:p>
                  </a:txBody>
                  <a:tcPr/>
                </a:tc>
              </a:tr>
            </a:tbl>
          </a:graphicData>
        </a:graphic>
      </p:graphicFrame>
      <p:sp>
        <p:nvSpPr>
          <p:cNvPr id="7" name="Rectangle 6"/>
          <p:cNvSpPr/>
          <p:nvPr/>
        </p:nvSpPr>
        <p:spPr>
          <a:xfrm>
            <a:off x="1835696" y="5733256"/>
            <a:ext cx="648072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Emprunté à M. LAGARDE</a:t>
            </a:r>
            <a:endParaRPr lang="fr-FR"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3203848" y="6407944"/>
            <a:ext cx="5472608"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47</a:t>
            </a:fld>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1691680" y="260648"/>
            <a:ext cx="6480720" cy="5756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980728"/>
            <a:ext cx="8229600" cy="4752528"/>
          </a:xfrm>
        </p:spPr>
        <p:txBody>
          <a:bodyPr>
            <a:noAutofit/>
          </a:bodyPr>
          <a:lstStyle/>
          <a:p>
            <a:pPr lvl="0"/>
            <a:r>
              <a:rPr lang="fr-FR" sz="1800" dirty="0" smtClean="0">
                <a:latin typeface="Calibri" pitchFamily="34" charset="0"/>
              </a:rPr>
              <a:t>La provenance et l’</a:t>
            </a:r>
            <a:r>
              <a:rPr lang="fr-FR" sz="1800" b="1" dirty="0" smtClean="0">
                <a:latin typeface="Calibri" pitchFamily="34" charset="0"/>
              </a:rPr>
              <a:t>origine</a:t>
            </a:r>
            <a:r>
              <a:rPr lang="fr-FR" sz="1800" dirty="0" smtClean="0">
                <a:latin typeface="Calibri" pitchFamily="34" charset="0"/>
              </a:rPr>
              <a:t> du produit (se conformer à la règlementation française)</a:t>
            </a:r>
          </a:p>
          <a:p>
            <a:pPr lvl="0"/>
            <a:r>
              <a:rPr lang="fr-FR" sz="1800" dirty="0" smtClean="0">
                <a:latin typeface="Calibri" pitchFamily="34" charset="0"/>
              </a:rPr>
              <a:t>Vérifier également que </a:t>
            </a:r>
            <a:r>
              <a:rPr lang="fr-FR" sz="1800" b="1" dirty="0" smtClean="0">
                <a:latin typeface="Calibri" pitchFamily="34" charset="0"/>
              </a:rPr>
              <a:t>la composition</a:t>
            </a:r>
            <a:r>
              <a:rPr lang="fr-FR" sz="1800" dirty="0" smtClean="0">
                <a:latin typeface="Calibri" pitchFamily="34" charset="0"/>
              </a:rPr>
              <a:t> et les substances présentes soient licites (vérifier sur les listes établies annuellement par l’AFLD à partir des décisions prises par l’AMA)</a:t>
            </a:r>
          </a:p>
          <a:p>
            <a:pPr lvl="0"/>
            <a:r>
              <a:rPr lang="fr-FR" sz="1800" dirty="0" smtClean="0">
                <a:latin typeface="Calibri" pitchFamily="34" charset="0"/>
              </a:rPr>
              <a:t>Analyser les matières premières utilisées ainsi que leurs </a:t>
            </a:r>
            <a:r>
              <a:rPr lang="fr-FR" sz="1800" b="1" dirty="0" err="1" smtClean="0">
                <a:latin typeface="Calibri" pitchFamily="34" charset="0"/>
              </a:rPr>
              <a:t>process</a:t>
            </a:r>
            <a:r>
              <a:rPr lang="fr-FR" sz="1800" dirty="0" smtClean="0">
                <a:latin typeface="Calibri" pitchFamily="34" charset="0"/>
              </a:rPr>
              <a:t> : un nutriment extrait de son milieu peut ne plus être aussi efficace ni assimilable car modifié et isolé. L’aliment qui le contient possède par ailleurs de nombreuses molécules qui travaillent en synergie et rendent plus efficace son absorption).</a:t>
            </a:r>
          </a:p>
          <a:p>
            <a:pPr lvl="0"/>
            <a:r>
              <a:rPr lang="fr-FR" sz="1800" dirty="0" smtClean="0">
                <a:latin typeface="Calibri" pitchFamily="34" charset="0"/>
              </a:rPr>
              <a:t>Le </a:t>
            </a:r>
            <a:r>
              <a:rPr lang="fr-FR" sz="1800" b="1" dirty="0" smtClean="0">
                <a:latin typeface="Calibri" pitchFamily="34" charset="0"/>
              </a:rPr>
              <a:t>coût</a:t>
            </a:r>
            <a:r>
              <a:rPr lang="fr-FR" sz="1800" dirty="0" smtClean="0">
                <a:latin typeface="Calibri" pitchFamily="34" charset="0"/>
              </a:rPr>
              <a:t> aussi : payer très cher pour un produit que l’on pourrait aussi bien trouver dans son assiette est-il bien raisonnable ?</a:t>
            </a:r>
          </a:p>
          <a:p>
            <a:pPr lvl="0"/>
            <a:r>
              <a:rPr lang="fr-FR" sz="1800" dirty="0" smtClean="0">
                <a:latin typeface="Calibri" pitchFamily="34" charset="0"/>
              </a:rPr>
              <a:t>Enfin </a:t>
            </a:r>
            <a:r>
              <a:rPr lang="fr-FR" sz="1800" b="1" dirty="0" smtClean="0">
                <a:latin typeface="Calibri" pitchFamily="34" charset="0"/>
              </a:rPr>
              <a:t>l’efficacité et le bénéfice réel</a:t>
            </a:r>
            <a:r>
              <a:rPr lang="fr-FR" sz="1800" dirty="0" smtClean="0">
                <a:latin typeface="Calibri" pitchFamily="34" charset="0"/>
              </a:rPr>
              <a:t> : notre organisme travaille en permanence au maintien d’un équilibre toujours fragile : il s’adapte ! </a:t>
            </a:r>
            <a:r>
              <a:rPr lang="fr-FR" sz="1800" dirty="0" err="1" smtClean="0">
                <a:latin typeface="Calibri" pitchFamily="34" charset="0"/>
              </a:rPr>
              <a:t>Surdoser</a:t>
            </a:r>
            <a:r>
              <a:rPr lang="fr-FR" sz="1800" dirty="0" smtClean="0">
                <a:latin typeface="Calibri" pitchFamily="34" charset="0"/>
              </a:rPr>
              <a:t> un élément, et on parlera alors de </a:t>
            </a:r>
            <a:r>
              <a:rPr lang="fr-FR" sz="1800" dirty="0" err="1" smtClean="0">
                <a:latin typeface="Calibri" pitchFamily="34" charset="0"/>
              </a:rPr>
              <a:t>supplémentation</a:t>
            </a:r>
            <a:r>
              <a:rPr lang="fr-FR" sz="1800" dirty="0" smtClean="0">
                <a:latin typeface="Calibri" pitchFamily="34" charset="0"/>
              </a:rPr>
              <a:t>, c’est donc imposer à notre organisme un stress additionnel qui au mieux lui demandera un surcroît de travail (élimination)  mais au pire peut aussi provoquer des troubles plus ou moins graves. </a:t>
            </a:r>
          </a:p>
          <a:p>
            <a:r>
              <a:rPr lang="fr-FR" sz="1800" dirty="0" smtClean="0">
                <a:latin typeface="Calibri" pitchFamily="34" charset="0"/>
              </a:rPr>
              <a:t>AFLD = Agence Française de Lutte contre le Dopage</a:t>
            </a:r>
          </a:p>
          <a:p>
            <a:r>
              <a:rPr lang="fr-FR" sz="1800" dirty="0" smtClean="0">
                <a:latin typeface="Calibri" pitchFamily="34" charset="0"/>
              </a:rPr>
              <a:t>AMA = Agence Mondiale Anti-dopage</a:t>
            </a:r>
            <a:endParaRPr lang="fr-FR" sz="1400" dirty="0" smtClean="0">
              <a:latin typeface="Calibri" pitchFamily="34" charset="0"/>
            </a:endParaRPr>
          </a:p>
          <a:p>
            <a:endParaRPr lang="fr-FR" sz="1400" dirty="0"/>
          </a:p>
        </p:txBody>
      </p:sp>
      <p:sp>
        <p:nvSpPr>
          <p:cNvPr id="3" name="Espace réservé du pied de page 2"/>
          <p:cNvSpPr>
            <a:spLocks noGrp="1"/>
          </p:cNvSpPr>
          <p:nvPr>
            <p:ph type="ftr" sz="quarter" idx="11"/>
          </p:nvPr>
        </p:nvSpPr>
        <p:spPr>
          <a:xfrm>
            <a:off x="3419872" y="6407944"/>
            <a:ext cx="5256584"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48</a:t>
            </a:fld>
            <a:endParaRPr lang="fr-FR"/>
          </a:p>
        </p:txBody>
      </p:sp>
      <p:sp>
        <p:nvSpPr>
          <p:cNvPr id="5" name="Titre 4"/>
          <p:cNvSpPr>
            <a:spLocks noGrp="1"/>
          </p:cNvSpPr>
          <p:nvPr>
            <p:ph type="title"/>
          </p:nvPr>
        </p:nvSpPr>
        <p:spPr>
          <a:xfrm>
            <a:off x="467544" y="188640"/>
            <a:ext cx="8229600" cy="922114"/>
          </a:xfrm>
        </p:spPr>
        <p:txBody>
          <a:bodyPr>
            <a:normAutofit/>
          </a:bodyPr>
          <a:lstStyle/>
          <a:p>
            <a:r>
              <a:rPr lang="fr-FR" sz="3600" dirty="0" smtClean="0"/>
              <a:t>Quelques conseils...</a:t>
            </a:r>
            <a:endParaRPr lang="fr-FR" sz="3600" dirty="0"/>
          </a:p>
        </p:txBody>
      </p:sp>
      <p:sp>
        <p:nvSpPr>
          <p:cNvPr id="6" name="Rectangle à coins arrondis 5"/>
          <p:cNvSpPr/>
          <p:nvPr/>
        </p:nvSpPr>
        <p:spPr>
          <a:xfrm>
            <a:off x="539552" y="908720"/>
            <a:ext cx="8280920" cy="54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2" cstate="print"/>
          <a:srcRect/>
          <a:stretch>
            <a:fillRect/>
          </a:stretch>
        </p:blipFill>
        <p:spPr bwMode="auto">
          <a:xfrm>
            <a:off x="1115616" y="1772816"/>
            <a:ext cx="6818007" cy="37444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19672" y="80999"/>
            <a:ext cx="5809736" cy="65883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edg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edge">
                                      <p:cBhvr>
                                        <p:cTn id="1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51520" y="6165304"/>
            <a:ext cx="8784976" cy="288925"/>
          </a:xfrm>
        </p:spPr>
        <p:txBody>
          <a:bodyPr/>
          <a:lstStyle/>
          <a:p>
            <a:pPr algn="ctr"/>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49</a:t>
            </a:fld>
            <a:endParaRPr lang="fr-FR"/>
          </a:p>
        </p:txBody>
      </p:sp>
      <p:pic>
        <p:nvPicPr>
          <p:cNvPr id="12" name="Image 11" descr="merci_clipart.jpg"/>
          <p:cNvPicPr>
            <a:picLocks noChangeAspect="1"/>
          </p:cNvPicPr>
          <p:nvPr/>
        </p:nvPicPr>
        <p:blipFill>
          <a:blip r:embed="rId2" cstate="print"/>
          <a:stretch>
            <a:fillRect/>
          </a:stretch>
        </p:blipFill>
        <p:spPr>
          <a:xfrm>
            <a:off x="5436096" y="4077072"/>
            <a:ext cx="1447800" cy="1381125"/>
          </a:xfrm>
          <a:prstGeom prst="rect">
            <a:avLst/>
          </a:prstGeom>
        </p:spPr>
      </p:pic>
      <p:sp>
        <p:nvSpPr>
          <p:cNvPr id="8" name="Titre 7"/>
          <p:cNvSpPr>
            <a:spLocks noGrp="1"/>
          </p:cNvSpPr>
          <p:nvPr>
            <p:ph type="title"/>
          </p:nvPr>
        </p:nvSpPr>
        <p:spPr>
          <a:xfrm>
            <a:off x="467544" y="3212976"/>
            <a:ext cx="8229600" cy="1143000"/>
          </a:xfrm>
        </p:spPr>
        <p:txBody>
          <a:bodyPr>
            <a:normAutofit fontScale="90000"/>
          </a:bodyPr>
          <a:lstStyle/>
          <a:p>
            <a:r>
              <a:rPr lang="fr-FR" dirty="0" smtClean="0"/>
              <a:t>Mieux vaut un bon menu qu’une ordonnance !</a:t>
            </a:r>
            <a:endParaRPr lang="fr-FR" dirty="0"/>
          </a:p>
        </p:txBody>
      </p:sp>
      <p:pic>
        <p:nvPicPr>
          <p:cNvPr id="6" name="Image 5" descr="ANC_population generale003.jpg"/>
          <p:cNvPicPr>
            <a:picLocks noChangeAspect="1"/>
          </p:cNvPicPr>
          <p:nvPr/>
        </p:nvPicPr>
        <p:blipFill>
          <a:blip r:embed="rId3" cstate="print"/>
          <a:stretch>
            <a:fillRect/>
          </a:stretch>
        </p:blipFill>
        <p:spPr>
          <a:xfrm rot="10800000">
            <a:off x="467544" y="260648"/>
            <a:ext cx="1057672" cy="1641215"/>
          </a:xfrm>
          <a:prstGeom prst="rect">
            <a:avLst/>
          </a:prstGeom>
        </p:spPr>
      </p:pic>
      <p:pic>
        <p:nvPicPr>
          <p:cNvPr id="7" name="Image 6" descr="biochimieDesAPS001.jpg"/>
          <p:cNvPicPr>
            <a:picLocks noChangeAspect="1"/>
          </p:cNvPicPr>
          <p:nvPr/>
        </p:nvPicPr>
        <p:blipFill>
          <a:blip r:embed="rId4" cstate="print"/>
          <a:stretch>
            <a:fillRect/>
          </a:stretch>
        </p:blipFill>
        <p:spPr>
          <a:xfrm rot="10800000">
            <a:off x="1691680" y="332655"/>
            <a:ext cx="1224136" cy="1598529"/>
          </a:xfrm>
          <a:prstGeom prst="rect">
            <a:avLst/>
          </a:prstGeom>
        </p:spPr>
      </p:pic>
      <p:pic>
        <p:nvPicPr>
          <p:cNvPr id="9" name="Image 8" descr="logo-snfs-carre-2-103368_74x74.jpg"/>
          <p:cNvPicPr>
            <a:picLocks noChangeAspect="1"/>
          </p:cNvPicPr>
          <p:nvPr/>
        </p:nvPicPr>
        <p:blipFill>
          <a:blip r:embed="rId5" cstate="print"/>
          <a:stretch>
            <a:fillRect/>
          </a:stretch>
        </p:blipFill>
        <p:spPr>
          <a:xfrm>
            <a:off x="3131840" y="332656"/>
            <a:ext cx="704850" cy="704850"/>
          </a:xfrm>
          <a:prstGeom prst="rect">
            <a:avLst/>
          </a:prstGeom>
        </p:spPr>
      </p:pic>
      <p:pic>
        <p:nvPicPr>
          <p:cNvPr id="10" name="Image 9" descr="logo_ANSES.jpg"/>
          <p:cNvPicPr>
            <a:picLocks noChangeAspect="1"/>
          </p:cNvPicPr>
          <p:nvPr/>
        </p:nvPicPr>
        <p:blipFill>
          <a:blip r:embed="rId6" cstate="print"/>
          <a:stretch>
            <a:fillRect/>
          </a:stretch>
        </p:blipFill>
        <p:spPr>
          <a:xfrm>
            <a:off x="3059832" y="1124744"/>
            <a:ext cx="2819400" cy="1028700"/>
          </a:xfrm>
          <a:prstGeom prst="rect">
            <a:avLst/>
          </a:prstGeom>
        </p:spPr>
      </p:pic>
      <p:pic>
        <p:nvPicPr>
          <p:cNvPr id="11" name="Image 10" descr="logo_PNNS.png"/>
          <p:cNvPicPr>
            <a:picLocks noChangeAspect="1"/>
          </p:cNvPicPr>
          <p:nvPr/>
        </p:nvPicPr>
        <p:blipFill>
          <a:blip r:embed="rId7" cstate="print"/>
          <a:stretch>
            <a:fillRect/>
          </a:stretch>
        </p:blipFill>
        <p:spPr>
          <a:xfrm>
            <a:off x="3923928" y="260648"/>
            <a:ext cx="790575" cy="742950"/>
          </a:xfrm>
          <a:prstGeom prst="rect">
            <a:avLst/>
          </a:prstGeom>
        </p:spPr>
      </p:pic>
      <p:pic>
        <p:nvPicPr>
          <p:cNvPr id="13" name="Image 12" descr="SFN_CahierdeNutrition002.jpg"/>
          <p:cNvPicPr/>
          <p:nvPr/>
        </p:nvPicPr>
        <p:blipFill>
          <a:blip r:embed="rId8" cstate="print"/>
          <a:stretch>
            <a:fillRect/>
          </a:stretch>
        </p:blipFill>
        <p:spPr>
          <a:xfrm rot="10800000">
            <a:off x="6012160" y="260648"/>
            <a:ext cx="1368152" cy="18722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51520" y="6165304"/>
            <a:ext cx="8784976" cy="288925"/>
          </a:xfrm>
        </p:spPr>
        <p:txBody>
          <a:bodyPr/>
          <a:lstStyle/>
          <a:p>
            <a:pPr algn="ctr"/>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5</a:t>
            </a:fld>
            <a:endParaRPr lang="fr-FR"/>
          </a:p>
        </p:txBody>
      </p:sp>
      <p:sp>
        <p:nvSpPr>
          <p:cNvPr id="2" name="Titre 1"/>
          <p:cNvSpPr>
            <a:spLocks noGrp="1"/>
          </p:cNvSpPr>
          <p:nvPr>
            <p:ph type="title"/>
          </p:nvPr>
        </p:nvSpPr>
        <p:spPr/>
        <p:txBody>
          <a:bodyPr/>
          <a:lstStyle/>
          <a:p>
            <a:pPr algn="ctr"/>
            <a:r>
              <a:rPr lang="fr-FR" dirty="0" smtClean="0">
                <a:solidFill>
                  <a:schemeClr val="accent6"/>
                </a:solidFill>
              </a:rPr>
              <a:t>SPORT ET ALIMENTATION</a:t>
            </a:r>
            <a:endParaRPr lang="fr-FR" dirty="0">
              <a:solidFill>
                <a:schemeClr val="accent6"/>
              </a:solidFill>
            </a:endParaRPr>
          </a:p>
        </p:txBody>
      </p:sp>
      <p:sp>
        <p:nvSpPr>
          <p:cNvPr id="7" name="ZoneTexte 6"/>
          <p:cNvSpPr txBox="1"/>
          <p:nvPr/>
        </p:nvSpPr>
        <p:spPr>
          <a:xfrm>
            <a:off x="611560" y="1556792"/>
            <a:ext cx="5616624" cy="646331"/>
          </a:xfrm>
          <a:prstGeom prst="rect">
            <a:avLst/>
          </a:prstGeom>
          <a:noFill/>
        </p:spPr>
        <p:txBody>
          <a:bodyPr wrap="square" rtlCol="0">
            <a:spAutoFit/>
          </a:bodyPr>
          <a:lstStyle/>
          <a:p>
            <a:pPr algn="ctr"/>
            <a:r>
              <a:rPr lang="fr-FR" dirty="0" smtClean="0">
                <a:solidFill>
                  <a:srgbClr val="0070C0"/>
                </a:solidFill>
                <a:latin typeface="Comic Sans MS" pitchFamily="66" charset="0"/>
              </a:rPr>
              <a:t>Apports conseillés en énergie pour des groupes moyens d’âges (ANC 2001)</a:t>
            </a:r>
            <a:endParaRPr lang="fr-FR" dirty="0">
              <a:solidFill>
                <a:srgbClr val="0070C0"/>
              </a:solidFill>
              <a:latin typeface="Comic Sans MS" pitchFamily="66" charset="0"/>
            </a:endParaRPr>
          </a:p>
        </p:txBody>
      </p:sp>
      <p:sp>
        <p:nvSpPr>
          <p:cNvPr id="17" name="ZoneTexte 16"/>
          <p:cNvSpPr txBox="1"/>
          <p:nvPr/>
        </p:nvSpPr>
        <p:spPr>
          <a:xfrm>
            <a:off x="6804248" y="2924944"/>
            <a:ext cx="1692696" cy="2308324"/>
          </a:xfrm>
          <a:prstGeom prst="rect">
            <a:avLst/>
          </a:prstGeom>
          <a:noFill/>
        </p:spPr>
        <p:txBody>
          <a:bodyPr wrap="square" rtlCol="0">
            <a:spAutoFit/>
          </a:bodyPr>
          <a:lstStyle/>
          <a:p>
            <a:r>
              <a:rPr lang="fr-FR" dirty="0" smtClean="0">
                <a:solidFill>
                  <a:schemeClr val="accent6"/>
                </a:solidFill>
                <a:latin typeface="Comic Sans MS" pitchFamily="66" charset="0"/>
              </a:rPr>
              <a:t>Un sportif doit adapter sa ration calorique en l’augmentant en fonction de son activité</a:t>
            </a:r>
            <a:endParaRPr lang="fr-FR" dirty="0">
              <a:solidFill>
                <a:schemeClr val="accent6"/>
              </a:solidFill>
              <a:latin typeface="Comic Sans MS" pitchFamily="66" charset="0"/>
            </a:endParaRPr>
          </a:p>
        </p:txBody>
      </p:sp>
      <p:pic>
        <p:nvPicPr>
          <p:cNvPr id="2050" name="Picture 2"/>
          <p:cNvPicPr>
            <a:picLocks noChangeAspect="1" noChangeArrowheads="1"/>
          </p:cNvPicPr>
          <p:nvPr/>
        </p:nvPicPr>
        <p:blipFill>
          <a:blip r:embed="rId2" cstate="print"/>
          <a:srcRect/>
          <a:stretch>
            <a:fillRect/>
          </a:stretch>
        </p:blipFill>
        <p:spPr bwMode="auto">
          <a:xfrm>
            <a:off x="539552" y="2780928"/>
            <a:ext cx="4906304" cy="279119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652120" y="2708920"/>
            <a:ext cx="1080120" cy="2869668"/>
          </a:xfrm>
          <a:prstGeom prst="rect">
            <a:avLst/>
          </a:prstGeom>
          <a:noFill/>
          <a:ln w="9525">
            <a:noFill/>
            <a:miter lim="800000"/>
            <a:headEnd/>
            <a:tailEnd/>
          </a:ln>
        </p:spPr>
      </p:pic>
      <p:sp>
        <p:nvSpPr>
          <p:cNvPr id="12" name="ZoneTexte 11"/>
          <p:cNvSpPr txBox="1"/>
          <p:nvPr/>
        </p:nvSpPr>
        <p:spPr>
          <a:xfrm>
            <a:off x="5652120" y="2204864"/>
            <a:ext cx="1080120" cy="369332"/>
          </a:xfrm>
          <a:prstGeom prst="rect">
            <a:avLst/>
          </a:prstGeom>
          <a:noFill/>
        </p:spPr>
        <p:txBody>
          <a:bodyPr wrap="square" rtlCol="0">
            <a:spAutoFit/>
          </a:bodyPr>
          <a:lstStyle/>
          <a:p>
            <a:r>
              <a:rPr lang="fr-FR" dirty="0" smtClean="0">
                <a:latin typeface="Comic Sans MS" pitchFamily="66" charset="0"/>
              </a:rPr>
              <a:t>Hommes</a:t>
            </a:r>
            <a:endParaRPr lang="fr-FR" dirty="0">
              <a:latin typeface="Comic Sans MS" pitchFamily="66" charset="0"/>
            </a:endParaRPr>
          </a:p>
        </p:txBody>
      </p:sp>
      <p:sp>
        <p:nvSpPr>
          <p:cNvPr id="13" name="ZoneTexte 12"/>
          <p:cNvSpPr txBox="1"/>
          <p:nvPr/>
        </p:nvSpPr>
        <p:spPr>
          <a:xfrm>
            <a:off x="4355976" y="2204864"/>
            <a:ext cx="1080120" cy="369332"/>
          </a:xfrm>
          <a:prstGeom prst="rect">
            <a:avLst/>
          </a:prstGeom>
          <a:noFill/>
        </p:spPr>
        <p:txBody>
          <a:bodyPr wrap="square" rtlCol="0">
            <a:spAutoFit/>
          </a:bodyPr>
          <a:lstStyle/>
          <a:p>
            <a:r>
              <a:rPr lang="fr-FR" dirty="0" smtClean="0">
                <a:latin typeface="Comic Sans MS" pitchFamily="66" charset="0"/>
              </a:rPr>
              <a:t>Femmes</a:t>
            </a: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1066800" y="1219200"/>
            <a:ext cx="6934200" cy="1104900"/>
          </a:xfrm>
          <a:prstGeom prst="rect">
            <a:avLst/>
          </a:prstGeom>
          <a:noFill/>
          <a:ln w="9525">
            <a:noFill/>
            <a:miter lim="800000"/>
            <a:headEnd/>
            <a:tailEnd/>
          </a:ln>
          <a:effectLst/>
        </p:spPr>
        <p:txBody>
          <a:bodyPr lIns="92075" tIns="46038" rIns="92075" bIns="46038"/>
          <a:lstStyle/>
          <a:p>
            <a:pPr algn="ctr">
              <a:defRPr/>
            </a:pPr>
            <a:endParaRPr kumimoji="1" lang="fr-FR" sz="2400">
              <a:solidFill>
                <a:schemeClr val="tx2"/>
              </a:solidFill>
              <a:effectLst>
                <a:outerShdw blurRad="38100" dist="38100" dir="2700000" algn="tl">
                  <a:srgbClr val="000000"/>
                </a:outerShdw>
              </a:effectLst>
            </a:endParaRPr>
          </a:p>
        </p:txBody>
      </p:sp>
      <p:sp>
        <p:nvSpPr>
          <p:cNvPr id="47109" name="Rectangle 5"/>
          <p:cNvSpPr>
            <a:spLocks noChangeArrowheads="1"/>
          </p:cNvSpPr>
          <p:nvPr/>
        </p:nvSpPr>
        <p:spPr bwMode="auto">
          <a:xfrm>
            <a:off x="379413" y="2209800"/>
            <a:ext cx="8763000" cy="3733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75000"/>
              <a:buFont typeface="Monotype Sorts" pitchFamily="2" charset="2"/>
              <a:buChar char="b"/>
              <a:defRPr/>
            </a:pPr>
            <a:endParaRPr kumimoji="1" lang="fr-FR" sz="2400" b="1" dirty="0">
              <a:effectLst>
                <a:outerShdw blurRad="38100" dist="38100" dir="2700000" algn="tl">
                  <a:srgbClr val="000000"/>
                </a:outerShdw>
              </a:effectLst>
            </a:endParaRPr>
          </a:p>
          <a:p>
            <a:pPr marL="342900" indent="-342900">
              <a:spcBef>
                <a:spcPct val="20000"/>
              </a:spcBef>
              <a:buClr>
                <a:schemeClr val="accent1"/>
              </a:buClr>
              <a:buSzPct val="75000"/>
              <a:buFont typeface="Monotype Sorts" pitchFamily="2" charset="2"/>
              <a:buNone/>
              <a:defRPr/>
            </a:pPr>
            <a:endParaRPr kumimoji="1" lang="fr-FR" sz="2400" b="1" dirty="0">
              <a:effectLst>
                <a:outerShdw blurRad="38100" dist="38100" dir="2700000" algn="tl">
                  <a:srgbClr val="000000"/>
                </a:outerShdw>
              </a:effectLst>
            </a:endParaRPr>
          </a:p>
        </p:txBody>
      </p:sp>
      <p:sp>
        <p:nvSpPr>
          <p:cNvPr id="28677" name="ZoneTexte 6"/>
          <p:cNvSpPr txBox="1">
            <a:spLocks noChangeArrowheads="1"/>
          </p:cNvSpPr>
          <p:nvPr/>
        </p:nvSpPr>
        <p:spPr bwMode="auto">
          <a:xfrm>
            <a:off x="323528" y="836712"/>
            <a:ext cx="8497887" cy="4770537"/>
          </a:xfrm>
          <a:prstGeom prst="rect">
            <a:avLst/>
          </a:prstGeom>
          <a:noFill/>
          <a:ln w="9525">
            <a:noFill/>
            <a:miter lim="800000"/>
            <a:headEnd/>
            <a:tailEnd/>
          </a:ln>
        </p:spPr>
        <p:txBody>
          <a:bodyPr>
            <a:spAutoFit/>
          </a:bodyPr>
          <a:lstStyle/>
          <a:p>
            <a:pPr algn="ctr"/>
            <a:r>
              <a:rPr lang="fr-FR" sz="2400" dirty="0" smtClean="0"/>
              <a:t>L’apport énergétique des aliments assurent </a:t>
            </a:r>
            <a:r>
              <a:rPr lang="fr-FR" sz="2000" dirty="0" smtClean="0"/>
              <a:t> </a:t>
            </a:r>
            <a:r>
              <a:rPr lang="fr-FR" sz="2000" dirty="0"/>
              <a:t>:</a:t>
            </a:r>
          </a:p>
          <a:p>
            <a:pPr algn="ctr"/>
            <a:endParaRPr lang="fr-FR" sz="2000" dirty="0"/>
          </a:p>
          <a:p>
            <a:pPr>
              <a:buFont typeface="Wingdings" pitchFamily="2" charset="2"/>
              <a:buChar char="Ø"/>
            </a:pPr>
            <a:r>
              <a:rPr lang="fr-FR" sz="2000" dirty="0"/>
              <a:t>Des nutriments : </a:t>
            </a:r>
          </a:p>
          <a:p>
            <a:r>
              <a:rPr lang="fr-FR" sz="2000" dirty="0"/>
              <a:t>	-Protéines, Glucides, Lipides dont AGE,</a:t>
            </a:r>
          </a:p>
          <a:p>
            <a:r>
              <a:rPr lang="fr-FR" sz="2000" dirty="0"/>
              <a:t>	-Vitamines : A B... C D E K,</a:t>
            </a:r>
          </a:p>
          <a:p>
            <a:r>
              <a:rPr lang="fr-FR" sz="2000" dirty="0"/>
              <a:t>	-Minéraux : sodium, Potassium, calcium, magnésium, 	  	phosphore, </a:t>
            </a:r>
          </a:p>
          <a:p>
            <a:r>
              <a:rPr lang="fr-FR" sz="2000" dirty="0"/>
              <a:t>	-</a:t>
            </a:r>
            <a:r>
              <a:rPr lang="fr-FR" sz="2000" dirty="0" err="1"/>
              <a:t>Oligo</a:t>
            </a:r>
            <a:r>
              <a:rPr lang="fr-FR" sz="2000" dirty="0"/>
              <a:t> –éléments : fer, zinc, fluor, cuivre,	iode,  	manganèse, cobalt, sélénium, vanadium, molybdène, 	chrome</a:t>
            </a:r>
          </a:p>
          <a:p>
            <a:pPr>
              <a:buFont typeface="Wingdings" pitchFamily="2" charset="2"/>
              <a:buChar char="Ø"/>
            </a:pPr>
            <a:r>
              <a:rPr lang="fr-FR" sz="2000" dirty="0"/>
              <a:t>De l’Eau</a:t>
            </a:r>
          </a:p>
          <a:p>
            <a:pPr>
              <a:buFont typeface="Wingdings" pitchFamily="2" charset="2"/>
              <a:buChar char="Ø"/>
            </a:pPr>
            <a:endParaRPr lang="fr-FR" sz="2000" dirty="0"/>
          </a:p>
          <a:p>
            <a:r>
              <a:rPr lang="fr-FR" sz="2000" dirty="0"/>
              <a:t>Ils ont un rôle énergétique, plastique (indispensable à la structure des tissus) et participent à l’entretien et au fonctionnement de l’organisme</a:t>
            </a:r>
          </a:p>
        </p:txBody>
      </p:sp>
      <p:pic>
        <p:nvPicPr>
          <p:cNvPr id="7" name="Image 6" descr="aliments et vit min.JPG"/>
          <p:cNvPicPr>
            <a:picLocks noChangeAspect="1"/>
          </p:cNvPicPr>
          <p:nvPr/>
        </p:nvPicPr>
        <p:blipFill>
          <a:blip r:embed="rId2" cstate="print"/>
          <a:stretch>
            <a:fillRect/>
          </a:stretch>
        </p:blipFill>
        <p:spPr>
          <a:xfrm>
            <a:off x="323528" y="1268760"/>
            <a:ext cx="8647859" cy="4735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TAB Aliments et Vit.JPG"/>
          <p:cNvPicPr>
            <a:picLocks noGrp="1" noChangeAspect="1"/>
          </p:cNvPicPr>
          <p:nvPr>
            <p:ph idx="1"/>
          </p:nvPr>
        </p:nvPicPr>
        <p:blipFill>
          <a:blip r:embed="rId2" cstate="print"/>
          <a:stretch>
            <a:fillRect/>
          </a:stretch>
        </p:blipFill>
        <p:spPr>
          <a:xfrm>
            <a:off x="2411760" y="188639"/>
            <a:ext cx="6195723" cy="6100987"/>
          </a:xfrm>
        </p:spPr>
      </p:pic>
      <p:sp>
        <p:nvSpPr>
          <p:cNvPr id="3" name="Espace réservé du pied de page 2"/>
          <p:cNvSpPr>
            <a:spLocks noGrp="1"/>
          </p:cNvSpPr>
          <p:nvPr>
            <p:ph type="ftr" sz="quarter" idx="11"/>
          </p:nvPr>
        </p:nvSpPr>
        <p:spPr>
          <a:xfrm>
            <a:off x="2915816" y="6407944"/>
            <a:ext cx="5760640"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7</a:t>
            </a:fld>
            <a:endParaRPr lang="fr-FR"/>
          </a:p>
        </p:txBody>
      </p:sp>
      <p:sp>
        <p:nvSpPr>
          <p:cNvPr id="7" name="Rectangle à coins arrondis 6"/>
          <p:cNvSpPr/>
          <p:nvPr/>
        </p:nvSpPr>
        <p:spPr>
          <a:xfrm>
            <a:off x="323528" y="332656"/>
            <a:ext cx="1944216" cy="54726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rPr>
              <a:t>Une alimentation suffisante et équilibrée doit permettre de satisfaire aux besoins en vitamines et minéraux : minimum =</a:t>
            </a:r>
          </a:p>
          <a:p>
            <a:r>
              <a:rPr lang="fr-FR" dirty="0" smtClean="0">
                <a:solidFill>
                  <a:schemeClr val="tx1"/>
                </a:solidFill>
              </a:rPr>
              <a:t> </a:t>
            </a:r>
          </a:p>
          <a:p>
            <a:r>
              <a:rPr lang="fr-FR" dirty="0" smtClean="0">
                <a:solidFill>
                  <a:schemeClr val="tx1"/>
                </a:solidFill>
              </a:rPr>
              <a:t>MB x 1,5</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vitamimines_reactions_mol.jpg"/>
          <p:cNvPicPr>
            <a:picLocks noGrp="1" noChangeAspect="1"/>
          </p:cNvPicPr>
          <p:nvPr>
            <p:ph idx="1"/>
          </p:nvPr>
        </p:nvPicPr>
        <p:blipFill>
          <a:blip r:embed="rId2" cstate="print"/>
          <a:srcRect l="1758" b="4179"/>
          <a:stretch>
            <a:fillRect/>
          </a:stretch>
        </p:blipFill>
        <p:spPr>
          <a:xfrm>
            <a:off x="1043608" y="260647"/>
            <a:ext cx="7859196" cy="5927161"/>
          </a:xfrm>
        </p:spPr>
      </p:pic>
      <p:sp>
        <p:nvSpPr>
          <p:cNvPr id="3" name="Espace réservé du pied de page 2"/>
          <p:cNvSpPr>
            <a:spLocks noGrp="1"/>
          </p:cNvSpPr>
          <p:nvPr>
            <p:ph type="ftr" sz="quarter" idx="11"/>
          </p:nvPr>
        </p:nvSpPr>
        <p:spPr>
          <a:xfrm>
            <a:off x="3059832" y="6407944"/>
            <a:ext cx="5616624" cy="365125"/>
          </a:xfrm>
        </p:spPr>
        <p:txBody>
          <a:bodyPr/>
          <a:lstStyle/>
          <a:p>
            <a:r>
              <a:rPr lang="fr-FR" dirty="0" smtClean="0"/>
              <a:t>Diététicienne spécialisée en Nutrition du Sportif,  Coach Sportif diplômée en Préparation Physique et Formatrice sur Brevets d'Etat d'Educateurs Sportifs</a:t>
            </a:r>
            <a:endParaRPr lang="fr-FR" dirty="0"/>
          </a:p>
        </p:txBody>
      </p:sp>
      <p:sp>
        <p:nvSpPr>
          <p:cNvPr id="4" name="Espace réservé du numéro de diapositive 3"/>
          <p:cNvSpPr>
            <a:spLocks noGrp="1"/>
          </p:cNvSpPr>
          <p:nvPr>
            <p:ph type="sldNum" sz="quarter" idx="12"/>
          </p:nvPr>
        </p:nvSpPr>
        <p:spPr/>
        <p:txBody>
          <a:bodyPr/>
          <a:lstStyle/>
          <a:p>
            <a:fld id="{6410D271-AA34-4518-9C82-30722861E524}"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9" name="Rectangle 5"/>
          <p:cNvSpPr>
            <a:spLocks noChangeArrowheads="1"/>
          </p:cNvSpPr>
          <p:nvPr/>
        </p:nvSpPr>
        <p:spPr bwMode="auto">
          <a:xfrm>
            <a:off x="379413" y="2209800"/>
            <a:ext cx="8763000" cy="3733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75000"/>
              <a:buFont typeface="Monotype Sorts" pitchFamily="2" charset="2"/>
              <a:buChar char="b"/>
              <a:defRPr/>
            </a:pPr>
            <a:endParaRPr kumimoji="1" lang="fr-FR" sz="2400" b="1" dirty="0">
              <a:effectLst>
                <a:outerShdw blurRad="38100" dist="38100" dir="2700000" algn="tl">
                  <a:srgbClr val="000000"/>
                </a:outerShdw>
              </a:effectLst>
            </a:endParaRPr>
          </a:p>
          <a:p>
            <a:pPr marL="342900" indent="-342900">
              <a:spcBef>
                <a:spcPct val="20000"/>
              </a:spcBef>
              <a:buClr>
                <a:schemeClr val="accent1"/>
              </a:buClr>
              <a:buSzPct val="75000"/>
              <a:buFont typeface="Monotype Sorts" pitchFamily="2" charset="2"/>
              <a:buNone/>
              <a:defRPr/>
            </a:pPr>
            <a:endParaRPr kumimoji="1" lang="fr-FR" sz="2400" b="1" dirty="0">
              <a:effectLst>
                <a:outerShdw blurRad="38100" dist="38100" dir="2700000" algn="tl">
                  <a:srgbClr val="000000"/>
                </a:outerShdw>
              </a:effectLst>
            </a:endParaRPr>
          </a:p>
        </p:txBody>
      </p:sp>
      <p:graphicFrame>
        <p:nvGraphicFramePr>
          <p:cNvPr id="8" name="Tableau 7"/>
          <p:cNvGraphicFramePr>
            <a:graphicFrameLocks noGrp="1"/>
          </p:cNvGraphicFramePr>
          <p:nvPr/>
        </p:nvGraphicFramePr>
        <p:xfrm>
          <a:off x="179512" y="2132856"/>
          <a:ext cx="8712968" cy="3576320"/>
        </p:xfrm>
        <a:graphic>
          <a:graphicData uri="http://schemas.openxmlformats.org/drawingml/2006/table">
            <a:tbl>
              <a:tblPr firstRow="1" bandRow="1">
                <a:tableStyleId>{BC89EF96-8CEA-46FF-86C4-4CE0E7609802}</a:tableStyleId>
              </a:tblPr>
              <a:tblGrid>
                <a:gridCol w="1584176"/>
                <a:gridCol w="7128792"/>
              </a:tblGrid>
              <a:tr h="370840">
                <a:tc>
                  <a:txBody>
                    <a:bodyPr/>
                    <a:lstStyle/>
                    <a:p>
                      <a:r>
                        <a:rPr lang="fr-FR" dirty="0" smtClean="0"/>
                        <a:t>Nutriment</a:t>
                      </a:r>
                      <a:r>
                        <a:rPr lang="fr-FR" baseline="0" dirty="0" smtClean="0"/>
                        <a:t> </a:t>
                      </a:r>
                      <a:endParaRPr lang="fr-FR" dirty="0"/>
                    </a:p>
                  </a:txBody>
                  <a:tcPr/>
                </a:tc>
                <a:tc>
                  <a:txBody>
                    <a:bodyPr/>
                    <a:lstStyle/>
                    <a:p>
                      <a:pPr algn="ctr"/>
                      <a:r>
                        <a:rPr lang="fr-FR" dirty="0" smtClean="0"/>
                        <a:t>LES VITAMINES</a:t>
                      </a:r>
                      <a:endParaRPr lang="fr-FR" dirty="0"/>
                    </a:p>
                  </a:txBody>
                  <a:tcPr/>
                </a:tc>
              </a:tr>
              <a:tr h="370840">
                <a:tc>
                  <a:txBody>
                    <a:bodyPr/>
                    <a:lstStyle/>
                    <a:p>
                      <a:r>
                        <a:rPr lang="fr-FR" sz="1600" dirty="0" smtClean="0"/>
                        <a:t>Composition</a:t>
                      </a:r>
                      <a:endParaRPr lang="fr-FR" sz="1600" dirty="0"/>
                    </a:p>
                  </a:txBody>
                  <a:tcPr/>
                </a:tc>
                <a:tc>
                  <a:txBody>
                    <a:bodyPr/>
                    <a:lstStyle/>
                    <a:p>
                      <a:r>
                        <a:rPr lang="fr-FR" dirty="0" smtClean="0"/>
                        <a:t>  13 :</a:t>
                      </a:r>
                    </a:p>
                    <a:p>
                      <a:pPr>
                        <a:buFont typeface="Wingdings" pitchFamily="2" charset="2"/>
                        <a:buChar char="F"/>
                      </a:pPr>
                      <a:r>
                        <a:rPr lang="fr-FR" dirty="0" smtClean="0">
                          <a:sym typeface="Wingdings"/>
                        </a:rPr>
                        <a:t>9 sont hydrosolubles : Vit B1, B2, B3, B5,</a:t>
                      </a:r>
                      <a:r>
                        <a:rPr lang="fr-FR" baseline="0" dirty="0" smtClean="0">
                          <a:sym typeface="Wingdings"/>
                        </a:rPr>
                        <a:t> B6, B8 ,B9, B12,</a:t>
                      </a:r>
                      <a:r>
                        <a:rPr lang="fr-FR" dirty="0" smtClean="0">
                          <a:sym typeface="Wingdings"/>
                        </a:rPr>
                        <a:t> C, </a:t>
                      </a:r>
                    </a:p>
                    <a:p>
                      <a:pPr>
                        <a:buFont typeface="Wingdings" pitchFamily="2" charset="2"/>
                        <a:buChar char="F"/>
                      </a:pPr>
                      <a:r>
                        <a:rPr lang="fr-FR" dirty="0" smtClean="0">
                          <a:sym typeface="Wingdings"/>
                        </a:rPr>
                        <a:t>4 sont liposolubles : A; D, E, K</a:t>
                      </a:r>
                      <a:endParaRPr lang="fr-FR" dirty="0"/>
                    </a:p>
                  </a:txBody>
                  <a:tcPr/>
                </a:tc>
              </a:tr>
              <a:tr h="370840">
                <a:tc>
                  <a:txBody>
                    <a:bodyPr/>
                    <a:lstStyle/>
                    <a:p>
                      <a:r>
                        <a:rPr lang="fr-FR" dirty="0" smtClean="0"/>
                        <a:t>Energie</a:t>
                      </a:r>
                      <a:endParaRPr lang="fr-FR" dirty="0"/>
                    </a:p>
                  </a:txBody>
                  <a:tcPr/>
                </a:tc>
                <a:tc>
                  <a:txBody>
                    <a:bodyPr/>
                    <a:lstStyle/>
                    <a:p>
                      <a:r>
                        <a:rPr lang="fr-FR" dirty="0" smtClean="0"/>
                        <a:t>Participent</a:t>
                      </a:r>
                      <a:r>
                        <a:rPr lang="fr-FR" baseline="0" dirty="0" smtClean="0"/>
                        <a:t> aux échanges cellulaires sans apport énergétique</a:t>
                      </a:r>
                      <a:endParaRPr lang="fr-FR" dirty="0"/>
                    </a:p>
                  </a:txBody>
                  <a:tcPr/>
                </a:tc>
              </a:tr>
              <a:tr h="370840">
                <a:tc>
                  <a:txBody>
                    <a:bodyPr/>
                    <a:lstStyle/>
                    <a:p>
                      <a:r>
                        <a:rPr lang="fr-FR" dirty="0" smtClean="0"/>
                        <a:t>ANC</a:t>
                      </a:r>
                      <a:endParaRPr lang="fr-FR" dirty="0"/>
                    </a:p>
                  </a:txBody>
                  <a:tcPr/>
                </a:tc>
                <a:tc>
                  <a:txBody>
                    <a:bodyPr/>
                    <a:lstStyle/>
                    <a:p>
                      <a:r>
                        <a:rPr lang="fr-FR" baseline="0" dirty="0" smtClean="0"/>
                        <a:t> </a:t>
                      </a:r>
                      <a:r>
                        <a:rPr lang="fr-FR" dirty="0" smtClean="0">
                          <a:sym typeface="Wingdings"/>
                        </a:rPr>
                        <a:t>Vit      B1, B2, B3, B5,</a:t>
                      </a:r>
                      <a:r>
                        <a:rPr lang="fr-FR" baseline="0" dirty="0" smtClean="0">
                          <a:sym typeface="Wingdings"/>
                        </a:rPr>
                        <a:t> B6, B8 ,B9, B12,</a:t>
                      </a:r>
                      <a:r>
                        <a:rPr lang="fr-FR" dirty="0" smtClean="0">
                          <a:sym typeface="Wingdings"/>
                        </a:rPr>
                        <a:t> C, A, D, E, K</a:t>
                      </a:r>
                      <a:endParaRPr lang="fr-FR" baseline="0" dirty="0" smtClean="0">
                        <a:latin typeface="Vrinda"/>
                        <a:cs typeface="Vrinda"/>
                      </a:endParaRPr>
                    </a:p>
                    <a:p>
                      <a:endParaRPr lang="fr-FR" dirty="0"/>
                    </a:p>
                  </a:txBody>
                  <a:tcPr/>
                </a:tc>
              </a:tr>
              <a:tr h="370840">
                <a:tc>
                  <a:txBody>
                    <a:bodyPr/>
                    <a:lstStyle/>
                    <a:p>
                      <a:r>
                        <a:rPr lang="fr-FR" dirty="0" smtClean="0"/>
                        <a:t>Origine </a:t>
                      </a:r>
                      <a:endParaRPr lang="fr-FR" dirty="0"/>
                    </a:p>
                  </a:txBody>
                  <a:tcPr/>
                </a:tc>
                <a:tc>
                  <a:txBody>
                    <a:bodyPr/>
                    <a:lstStyle/>
                    <a:p>
                      <a:r>
                        <a:rPr lang="fr-FR" dirty="0" smtClean="0"/>
                        <a:t>Animale : </a:t>
                      </a:r>
                      <a:r>
                        <a:rPr lang="fr-FR" baseline="0" dirty="0" smtClean="0"/>
                        <a:t> produits laitiers, corps gras, VPO...</a:t>
                      </a:r>
                      <a:endParaRPr lang="fr-FR" dirty="0" smtClean="0"/>
                    </a:p>
                    <a:p>
                      <a:r>
                        <a:rPr lang="fr-FR" dirty="0" smtClean="0"/>
                        <a:t>Végétale :</a:t>
                      </a:r>
                      <a:r>
                        <a:rPr lang="fr-FR" baseline="0" dirty="0" smtClean="0"/>
                        <a:t> Fruits, Huiles, margarines,...</a:t>
                      </a:r>
                      <a:endParaRPr lang="fr-FR" dirty="0"/>
                    </a:p>
                  </a:txBody>
                  <a:tcPr/>
                </a:tc>
              </a:tr>
              <a:tr h="370840">
                <a:tc>
                  <a:txBody>
                    <a:bodyPr/>
                    <a:lstStyle/>
                    <a:p>
                      <a:r>
                        <a:rPr lang="fr-FR" dirty="0" smtClean="0"/>
                        <a:t>Particularité</a:t>
                      </a:r>
                      <a:endParaRPr lang="fr-FR" dirty="0"/>
                    </a:p>
                  </a:txBody>
                  <a:tcPr/>
                </a:tc>
                <a:tc>
                  <a:txBody>
                    <a:bodyPr/>
                    <a:lstStyle/>
                    <a:p>
                      <a:r>
                        <a:rPr lang="fr-FR" dirty="0" smtClean="0"/>
                        <a:t>Sont sensibles et facilement détruites</a:t>
                      </a:r>
                      <a:r>
                        <a:rPr lang="fr-FR" baseline="0" dirty="0" smtClean="0"/>
                        <a:t> à l’air, la chaleur, la lumière</a:t>
                      </a:r>
                      <a:endParaRPr lang="fr-FR" dirty="0"/>
                    </a:p>
                  </a:txBody>
                  <a:tcPr/>
                </a:tc>
              </a:tr>
            </a:tbl>
          </a:graphicData>
        </a:graphic>
      </p:graphicFrame>
      <p:sp>
        <p:nvSpPr>
          <p:cNvPr id="38940" name="Text Box 8"/>
          <p:cNvSpPr txBox="1">
            <a:spLocks noChangeArrowheads="1"/>
          </p:cNvSpPr>
          <p:nvPr/>
        </p:nvSpPr>
        <p:spPr bwMode="auto">
          <a:xfrm>
            <a:off x="323528" y="188640"/>
            <a:ext cx="8610600" cy="2308324"/>
          </a:xfrm>
          <a:prstGeom prst="rect">
            <a:avLst/>
          </a:prstGeom>
          <a:noFill/>
          <a:ln w="9525">
            <a:noFill/>
            <a:miter lim="800000"/>
            <a:headEnd/>
            <a:tailEnd/>
          </a:ln>
        </p:spPr>
        <p:txBody>
          <a:bodyPr wrap="square">
            <a:spAutoFit/>
          </a:bodyPr>
          <a:lstStyle/>
          <a:p>
            <a:r>
              <a:rPr lang="fr-FR" dirty="0"/>
              <a:t>	</a:t>
            </a:r>
          </a:p>
          <a:p>
            <a:endParaRPr lang="fr-FR" dirty="0"/>
          </a:p>
          <a:p>
            <a:r>
              <a:rPr lang="fr-FR" dirty="0"/>
              <a:t>Les vitamines sont des substances qui n'apportent pas d'énergie mais qui sont indispensables au bon fonctionnement de l'organisme. Elles interviennent en faible concentration dans de nombreux processus vitaux. Dans la plus part des cas, notre organisme est incapable de les synthétiser. </a:t>
            </a:r>
          </a:p>
          <a:p>
            <a:endParaRPr lang="fr-FR" dirty="0"/>
          </a:p>
          <a:p>
            <a:r>
              <a:rPr lang="fr-FR" dirty="0"/>
              <a:t>	</a:t>
            </a:r>
            <a:endParaRPr lang="fr-FR" i="1" dirty="0"/>
          </a:p>
        </p:txBody>
      </p:sp>
      <p:pic>
        <p:nvPicPr>
          <p:cNvPr id="10" name="Image 9" descr="vit et fragilité.JPG"/>
          <p:cNvPicPr>
            <a:picLocks noChangeAspect="1"/>
          </p:cNvPicPr>
          <p:nvPr/>
        </p:nvPicPr>
        <p:blipFill>
          <a:blip r:embed="rId2" cstate="print"/>
          <a:stretch>
            <a:fillRect/>
          </a:stretch>
        </p:blipFill>
        <p:spPr>
          <a:xfrm>
            <a:off x="179512" y="1844824"/>
            <a:ext cx="8793045" cy="3114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846</TotalTime>
  <Words>2068</Words>
  <Application>Microsoft Office PowerPoint</Application>
  <PresentationFormat>Affichage à l'écran (4:3)</PresentationFormat>
  <Paragraphs>459</Paragraphs>
  <Slides>49</Slides>
  <Notes>0</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Rotonde</vt:lpstr>
      <vt:lpstr>L’alimentation du Sportif </vt:lpstr>
      <vt:lpstr>Présentation PowerPoint</vt:lpstr>
      <vt:lpstr>Présentation PowerPoint</vt:lpstr>
      <vt:lpstr>Présentation PowerPoint</vt:lpstr>
      <vt:lpstr>SPORT ET ALIMENTATION</vt:lpstr>
      <vt:lpstr>Présentation PowerPoint</vt:lpstr>
      <vt:lpstr>Présentation PowerPoint</vt:lpstr>
      <vt:lpstr>Présentation PowerPoint</vt:lpstr>
      <vt:lpstr>Présentation PowerPoint</vt:lpstr>
      <vt:lpstr>LES MINERAUX</vt:lpstr>
      <vt:lpstr>Rôle du CALCIUM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fréquence en fonction des nutriments</vt:lpstr>
      <vt:lpstr>Présentation PowerPoint</vt:lpstr>
      <vt:lpstr>SPORT ET ALIMENTATION</vt:lpstr>
      <vt:lpstr>SPORT ET ALIMENTATION</vt:lpstr>
      <vt:lpstr>La fréquence en fonction des nutriments</vt:lpstr>
      <vt:lpstr>La fréquence en fonction des nutriments</vt:lpstr>
      <vt:lpstr>La fréquence en fonction des nutriments</vt:lpstr>
      <vt:lpstr>La fréquence en fonction des nutriments</vt:lpstr>
      <vt:lpstr>Présentation PowerPoint</vt:lpstr>
      <vt:lpstr>La fréquence en fonction des nutriments</vt:lpstr>
      <vt:lpstr>Présentation PowerPoint</vt:lpstr>
      <vt:lpstr>Présentation PowerPoint</vt:lpstr>
      <vt:lpstr>La fréquence en fonction des nutriments</vt:lpstr>
      <vt:lpstr>Présentation PowerPoint</vt:lpstr>
      <vt:lpstr>SPORT ET ALIMENTATION</vt:lpstr>
      <vt:lpstr>Alimentation du Sportif :</vt:lpstr>
      <vt:lpstr>Les compléments alimentaires</vt:lpstr>
      <vt:lpstr>Catégories de compléments:  (tiré du dossier réalisé par la SFNS-Juin 2009) </vt:lpstr>
      <vt:lpstr>Les protéines et acides aminés</vt:lpstr>
      <vt:lpstr>Comparaison : Aliment/complément protéiné en bouteille</vt:lpstr>
      <vt:lpstr>Les acides aminés branchés</vt:lpstr>
      <vt:lpstr>Présentation PowerPoint</vt:lpstr>
      <vt:lpstr>Quelques conseils...</vt:lpstr>
      <vt:lpstr>Mieux vaut un bon menu qu’une ordonnance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Dominique</dc:creator>
  <cp:lastModifiedBy>Cécile</cp:lastModifiedBy>
  <cp:revision>99</cp:revision>
  <dcterms:created xsi:type="dcterms:W3CDTF">2013-09-05T05:30:48Z</dcterms:created>
  <dcterms:modified xsi:type="dcterms:W3CDTF">2017-10-22T11:48:39Z</dcterms:modified>
</cp:coreProperties>
</file>